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20" r:id="rId2"/>
    <p:sldId id="387" r:id="rId3"/>
    <p:sldId id="337" r:id="rId4"/>
    <p:sldId id="388" r:id="rId5"/>
    <p:sldId id="389" r:id="rId6"/>
    <p:sldId id="390" r:id="rId7"/>
    <p:sldId id="391" r:id="rId8"/>
    <p:sldId id="392" r:id="rId9"/>
    <p:sldId id="393" r:id="rId10"/>
    <p:sldId id="394" r:id="rId11"/>
    <p:sldId id="395" r:id="rId12"/>
    <p:sldId id="397" r:id="rId13"/>
    <p:sldId id="396" r:id="rId14"/>
    <p:sldId id="398" r:id="rId15"/>
    <p:sldId id="401" r:id="rId16"/>
    <p:sldId id="400" r:id="rId17"/>
    <p:sldId id="402" r:id="rId18"/>
    <p:sldId id="403" r:id="rId19"/>
    <p:sldId id="404" r:id="rId20"/>
    <p:sldId id="420" r:id="rId21"/>
    <p:sldId id="409" r:id="rId22"/>
    <p:sldId id="408" r:id="rId23"/>
    <p:sldId id="407" r:id="rId24"/>
    <p:sldId id="406" r:id="rId25"/>
    <p:sldId id="405" r:id="rId26"/>
    <p:sldId id="413" r:id="rId27"/>
    <p:sldId id="410" r:id="rId28"/>
    <p:sldId id="412" r:id="rId29"/>
    <p:sldId id="411" r:id="rId30"/>
    <p:sldId id="415" r:id="rId31"/>
    <p:sldId id="414" r:id="rId32"/>
    <p:sldId id="416" r:id="rId33"/>
    <p:sldId id="419" r:id="rId34"/>
    <p:sldId id="418" r:id="rId35"/>
    <p:sldId id="334"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4" autoAdjust="0"/>
  </p:normalViewPr>
  <p:slideViewPr>
    <p:cSldViewPr>
      <p:cViewPr varScale="1">
        <p:scale>
          <a:sx n="70" d="100"/>
          <a:sy n="70" d="100"/>
        </p:scale>
        <p:origin x="13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094D6-2997-4C24-A243-A4662B998994}" type="datetimeFigureOut">
              <a:rPr lang="tr-TR" smtClean="0"/>
              <a:pPr/>
              <a:t>08.11.2017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7D3EC2-4153-421B-95F8-DA8275987E51}" type="slidenum">
              <a:rPr lang="tr-TR" smtClean="0"/>
              <a:pPr/>
              <a:t>‹#›</a:t>
            </a:fld>
            <a:endParaRPr lang="tr-TR"/>
          </a:p>
        </p:txBody>
      </p:sp>
    </p:spTree>
    <p:extLst>
      <p:ext uri="{BB962C8B-B14F-4D97-AF65-F5344CB8AC3E}">
        <p14:creationId xmlns:p14="http://schemas.microsoft.com/office/powerpoint/2010/main" val="1556155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62000" y="0"/>
            <a:ext cx="6858000" cy="609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609600"/>
            <a:ext cx="3390900" cy="5943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229100" y="609600"/>
            <a:ext cx="3390900" cy="5943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C9DEF669-4C97-4BBD-90F2-49B4EF5FB596}" type="slidenum">
              <a:rPr lang="tr-TR"/>
              <a:pPr>
                <a:defRPr/>
              </a:pPr>
              <a:t>‹#›</a:t>
            </a:fld>
            <a:endParaRPr lang="tr-TR"/>
          </a:p>
        </p:txBody>
      </p:sp>
    </p:spTree>
    <p:extLst>
      <p:ext uri="{BB962C8B-B14F-4D97-AF65-F5344CB8AC3E}">
        <p14:creationId xmlns:p14="http://schemas.microsoft.com/office/powerpoint/2010/main" val="2016612521"/>
      </p:ext>
    </p:extLst>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85800" y="0"/>
            <a:ext cx="6934200" cy="6553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8AF71A49-0B0D-474C-87E6-27C5CA4B12CD}" type="slidenum">
              <a:rPr lang="tr-TR"/>
              <a:pPr>
                <a:defRPr/>
              </a:pPr>
              <a:t>‹#›</a:t>
            </a:fld>
            <a:endParaRPr lang="tr-TR"/>
          </a:p>
        </p:txBody>
      </p:sp>
    </p:spTree>
    <p:extLst>
      <p:ext uri="{BB962C8B-B14F-4D97-AF65-F5344CB8AC3E}">
        <p14:creationId xmlns:p14="http://schemas.microsoft.com/office/powerpoint/2010/main" val="418778533"/>
      </p:ext>
    </p:extLst>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762000" y="0"/>
            <a:ext cx="6858000" cy="609600"/>
          </a:xfrm>
        </p:spPr>
        <p:txBody>
          <a:bodyPr/>
          <a:lstStyle/>
          <a:p>
            <a:r>
              <a:rPr lang="tr-TR" smtClean="0"/>
              <a:t>Asıl başlık stili için tıklatın</a:t>
            </a:r>
            <a:endParaRPr lang="tr-TR"/>
          </a:p>
        </p:txBody>
      </p:sp>
      <p:sp>
        <p:nvSpPr>
          <p:cNvPr id="3" name="2 SmartArt Yer Tutucusu"/>
          <p:cNvSpPr>
            <a:spLocks noGrp="1"/>
          </p:cNvSpPr>
          <p:nvPr>
            <p:ph type="dgm" idx="1"/>
          </p:nvPr>
        </p:nvSpPr>
        <p:spPr>
          <a:xfrm>
            <a:off x="685800" y="609600"/>
            <a:ext cx="6934200" cy="59436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4E7502D-8F04-47F9-ADD7-3EB85AA66EC6}" type="slidenum">
              <a:rPr lang="tr-TR"/>
              <a:pPr>
                <a:defRPr/>
              </a:pPr>
              <a:t>‹#›</a:t>
            </a:fld>
            <a:endParaRPr lang="tr-TR"/>
          </a:p>
        </p:txBody>
      </p:sp>
    </p:spTree>
    <p:extLst>
      <p:ext uri="{BB962C8B-B14F-4D97-AF65-F5344CB8AC3E}">
        <p14:creationId xmlns:p14="http://schemas.microsoft.com/office/powerpoint/2010/main" val="3221749104"/>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62000" y="0"/>
            <a:ext cx="6858000" cy="609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609600"/>
            <a:ext cx="3390900" cy="5943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229100" y="609600"/>
            <a:ext cx="3390900" cy="2895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229100" y="3657600"/>
            <a:ext cx="3390900" cy="2895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p>
        </p:txBody>
      </p:sp>
      <p:sp>
        <p:nvSpPr>
          <p:cNvPr id="8" name="Rectangle 6"/>
          <p:cNvSpPr>
            <a:spLocks noGrp="1" noChangeArrowheads="1"/>
          </p:cNvSpPr>
          <p:nvPr>
            <p:ph type="sldNum" sz="quarter" idx="12"/>
          </p:nvPr>
        </p:nvSpPr>
        <p:spPr>
          <a:ln/>
        </p:spPr>
        <p:txBody>
          <a:bodyPr/>
          <a:lstStyle>
            <a:lvl1pPr>
              <a:defRPr/>
            </a:lvl1pPr>
          </a:lstStyle>
          <a:p>
            <a:pPr>
              <a:defRPr/>
            </a:pPr>
            <a:fld id="{CC9D29C0-5AC2-4ED2-A2C5-626A4AEA7191}" type="slidenum">
              <a:rPr lang="tr-TR"/>
              <a:pPr>
                <a:defRPr/>
              </a:pPr>
              <a:t>‹#›</a:t>
            </a:fld>
            <a:endParaRPr lang="tr-TR"/>
          </a:p>
        </p:txBody>
      </p:sp>
    </p:spTree>
    <p:extLst>
      <p:ext uri="{BB962C8B-B14F-4D97-AF65-F5344CB8AC3E}">
        <p14:creationId xmlns:p14="http://schemas.microsoft.com/office/powerpoint/2010/main" val="19082946"/>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79D0796-BDA6-40FF-B5A7-2D8978CAEB1B}" type="datetimeFigureOut">
              <a:rPr lang="tr-TR" smtClean="0"/>
              <a:pPr/>
              <a:t>08.11.2017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1183BD0-D422-4655-9FBC-8A69FB7F4AC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D0796-BDA6-40FF-B5A7-2D8978CAEB1B}" type="datetimeFigureOut">
              <a:rPr lang="tr-TR" smtClean="0"/>
              <a:pPr/>
              <a:t>08.11.2017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83BD0-D422-4655-9FBC-8A69FB7F4AC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67544" y="2492896"/>
            <a:ext cx="7772400" cy="1470025"/>
          </a:xfrm>
        </p:spPr>
        <p:style>
          <a:lnRef idx="0">
            <a:schemeClr val="accent2"/>
          </a:lnRef>
          <a:fillRef idx="3">
            <a:schemeClr val="accent2"/>
          </a:fillRef>
          <a:effectRef idx="3">
            <a:schemeClr val="accent2"/>
          </a:effectRef>
          <a:fontRef idx="minor">
            <a:schemeClr val="lt1"/>
          </a:fontRef>
        </p:style>
        <p:txBody>
          <a:bodyPr/>
          <a:lstStyle/>
          <a:p>
            <a:r>
              <a:rPr lang="tr-TR" altLang="tr-TR" b="1" dirty="0" smtClean="0">
                <a:solidFill>
                  <a:schemeClr val="bg2"/>
                </a:solidFill>
              </a:rPr>
              <a:t>ETKİLİ VE YETKİN EBEVEYNLİK</a:t>
            </a:r>
            <a:endParaRPr lang="tr-TR" altLang="tr-TR" b="1" dirty="0">
              <a:solidFill>
                <a:schemeClr val="bg2"/>
              </a:solidFill>
            </a:endParaRPr>
          </a:p>
        </p:txBody>
      </p:sp>
      <p:sp>
        <p:nvSpPr>
          <p:cNvPr id="2" name="Metin kutusu 1"/>
          <p:cNvSpPr txBox="1"/>
          <p:nvPr/>
        </p:nvSpPr>
        <p:spPr>
          <a:xfrm>
            <a:off x="3131840" y="4832958"/>
            <a:ext cx="2808312" cy="1015663"/>
          </a:xfrm>
          <a:prstGeom prst="rect">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tr-TR" sz="3200" b="1" dirty="0" smtClean="0">
                <a:solidFill>
                  <a:schemeClr val="accent1">
                    <a:lumMod val="50000"/>
                  </a:schemeClr>
                </a:solidFill>
              </a:rPr>
              <a:t>Gül KAPLAN</a:t>
            </a:r>
          </a:p>
          <a:p>
            <a:pPr algn="ctr"/>
            <a:r>
              <a:rPr lang="tr-TR" sz="2800" b="1" dirty="0" smtClean="0">
                <a:solidFill>
                  <a:schemeClr val="accent1">
                    <a:lumMod val="50000"/>
                  </a:schemeClr>
                </a:solidFill>
              </a:rPr>
              <a:t>Sosyal Çalışmacı</a:t>
            </a:r>
            <a:endParaRPr lang="tr-TR" sz="2800" b="1" dirty="0">
              <a:solidFill>
                <a:schemeClr val="accent1">
                  <a:lumMod val="50000"/>
                </a:schemeClr>
              </a:solidFill>
            </a:endParaRPr>
          </a:p>
        </p:txBody>
      </p:sp>
    </p:spTree>
    <p:extLst>
      <p:ext uri="{BB962C8B-B14F-4D97-AF65-F5344CB8AC3E}">
        <p14:creationId xmlns:p14="http://schemas.microsoft.com/office/powerpoint/2010/main" val="1896645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079" y="1028700"/>
            <a:ext cx="8229600" cy="1143000"/>
          </a:xfrm>
        </p:spPr>
        <p:txBody>
          <a:bodyPr/>
          <a:lstStyle/>
          <a:p>
            <a:r>
              <a:rPr lang="tr-TR" dirty="0" smtClean="0">
                <a:solidFill>
                  <a:srgbClr val="C00000"/>
                </a:solidFill>
              </a:rPr>
              <a:t>Tutarsız Anne Baba Tutumu Nedir?</a:t>
            </a:r>
            <a:endParaRPr lang="tr-TR" dirty="0">
              <a:solidFill>
                <a:srgbClr val="C00000"/>
              </a:solidFill>
            </a:endParaRPr>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a:p>
          <a:p>
            <a:pPr marL="0" indent="0">
              <a:buNone/>
            </a:pPr>
            <a:r>
              <a:rPr lang="tr-TR" dirty="0" smtClean="0"/>
              <a:t>Tutarsızlık </a:t>
            </a:r>
            <a:r>
              <a:rPr lang="tr-TR" dirty="0"/>
              <a:t>iki türlü görülebilir: </a:t>
            </a:r>
            <a:endParaRPr lang="tr-TR" dirty="0" smtClean="0"/>
          </a:p>
          <a:p>
            <a:pPr marL="0" indent="0">
              <a:buNone/>
            </a:pPr>
            <a:r>
              <a:rPr lang="tr-TR" dirty="0" smtClean="0"/>
              <a:t>• </a:t>
            </a:r>
            <a:r>
              <a:rPr lang="tr-TR" dirty="0"/>
              <a:t>Anne baba bir gün “tamam” dedikleri bir şeye başka bir gün “hayır” diyebilir, kimi zaman normal karşıladıkları bir davranışa başka zaman cezayla karşılık verebilirler. </a:t>
            </a:r>
            <a:endParaRPr lang="tr-TR" dirty="0" smtClean="0"/>
          </a:p>
          <a:p>
            <a:pPr marL="0" indent="0">
              <a:buNone/>
            </a:pPr>
            <a:r>
              <a:rPr lang="tr-TR" dirty="0" smtClean="0"/>
              <a:t>• </a:t>
            </a:r>
            <a:r>
              <a:rPr lang="tr-TR" dirty="0"/>
              <a:t>Annenin tepkileri ile babanınkiler arasında tutarsızlık olabilir. Yani annenin “ak” dediğine baba “kara” diyebilir, birinin izin verdiğine öbürü yasak koyabilir.</a:t>
            </a:r>
          </a:p>
        </p:txBody>
      </p:sp>
    </p:spTree>
    <p:extLst>
      <p:ext uri="{BB962C8B-B14F-4D97-AF65-F5344CB8AC3E}">
        <p14:creationId xmlns:p14="http://schemas.microsoft.com/office/powerpoint/2010/main" val="205450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Anne </a:t>
            </a:r>
            <a:r>
              <a:rPr lang="tr-TR" dirty="0"/>
              <a:t>babanın birbirlerini çocuğun önünde eleştirmeleri, küçük düşürmeleri, biri çocuğu azarlarken diğerinin hemen müdahale ederek çocuğu korumaya çalışması çocuğa zarar verici davranışlar arasındadır. Böyle bir durum çocuğun neyin doğru neyin yanlış olduğunu ayırt edememesine yol </a:t>
            </a:r>
            <a:r>
              <a:rPr lang="tr-TR" dirty="0" smtClean="0"/>
              <a:t>açar.</a:t>
            </a:r>
          </a:p>
          <a:p>
            <a:pPr marL="0" indent="0">
              <a:buNone/>
            </a:pPr>
            <a:r>
              <a:rPr lang="tr-TR" dirty="0"/>
              <a:t>	</a:t>
            </a:r>
            <a:r>
              <a:rPr lang="tr-TR" dirty="0" smtClean="0"/>
              <a:t>Ayrıca </a:t>
            </a:r>
            <a:r>
              <a:rPr lang="tr-TR" dirty="0"/>
              <a:t>anne babanın kız ve erkek </a:t>
            </a:r>
            <a:r>
              <a:rPr lang="tr-TR" dirty="0" smtClean="0"/>
              <a:t>çocuklarına </a:t>
            </a:r>
            <a:r>
              <a:rPr lang="tr-TR" dirty="0"/>
              <a:t>sevgi ve anlayış gösterirken farklı davranmaları da çocukları tarafından tutarsızlık olarak algılanır. </a:t>
            </a:r>
          </a:p>
        </p:txBody>
      </p:sp>
    </p:spTree>
    <p:extLst>
      <p:ext uri="{BB962C8B-B14F-4D97-AF65-F5344CB8AC3E}">
        <p14:creationId xmlns:p14="http://schemas.microsoft.com/office/powerpoint/2010/main" val="1344418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Çocuğunuzu Dinleyin!</a:t>
            </a:r>
            <a:endParaRPr lang="tr-TR" dirty="0">
              <a:solidFill>
                <a:srgbClr val="C00000"/>
              </a:solidFill>
            </a:endParaRPr>
          </a:p>
        </p:txBody>
      </p:sp>
      <p:sp>
        <p:nvSpPr>
          <p:cNvPr id="3" name="İçerik Yer Tutucusu 2"/>
          <p:cNvSpPr>
            <a:spLocks noGrp="1"/>
          </p:cNvSpPr>
          <p:nvPr>
            <p:ph idx="1"/>
          </p:nvPr>
        </p:nvSpPr>
        <p:spPr/>
        <p:txBody>
          <a:bodyPr>
            <a:normAutofit fontScale="92500" lnSpcReduction="20000"/>
          </a:bodyPr>
          <a:lstStyle/>
          <a:p>
            <a:r>
              <a:rPr lang="tr-TR" dirty="0"/>
              <a:t>Çocuğunuzla her gün sohbet etmek için mutlaka zaman ayırın</a:t>
            </a:r>
            <a:r>
              <a:rPr lang="tr-TR" dirty="0" smtClean="0"/>
              <a:t>.</a:t>
            </a:r>
          </a:p>
          <a:p>
            <a:r>
              <a:rPr lang="tr-TR" dirty="0" smtClean="0"/>
              <a:t> </a:t>
            </a:r>
            <a:r>
              <a:rPr lang="tr-TR" dirty="0"/>
              <a:t>Size anlatmak istediği bir şeyler olduğunda </a:t>
            </a:r>
            <a:r>
              <a:rPr lang="tr-TR" dirty="0" smtClean="0"/>
              <a:t>ertelemeyin. Dinlerken </a:t>
            </a:r>
            <a:r>
              <a:rPr lang="tr-TR" dirty="0"/>
              <a:t>başka işlerle meşgul </a:t>
            </a:r>
            <a:r>
              <a:rPr lang="tr-TR" dirty="0" smtClean="0"/>
              <a:t>olmayın.</a:t>
            </a:r>
          </a:p>
          <a:p>
            <a:r>
              <a:rPr lang="tr-TR" dirty="0" smtClean="0"/>
              <a:t>Konuşurken </a:t>
            </a:r>
            <a:r>
              <a:rPr lang="tr-TR" dirty="0"/>
              <a:t>gözlerinin içine bakın, yumuşak ve anlayışlı bir tavır takının. </a:t>
            </a:r>
            <a:endParaRPr lang="tr-TR" dirty="0" smtClean="0"/>
          </a:p>
          <a:p>
            <a:r>
              <a:rPr lang="tr-TR" dirty="0" smtClean="0"/>
              <a:t>Konuşurken </a:t>
            </a:r>
            <a:r>
              <a:rPr lang="tr-TR" dirty="0"/>
              <a:t>söylemeye çekindiği, sakladığı duyguları olup olmadığını anlamaya </a:t>
            </a:r>
            <a:r>
              <a:rPr lang="tr-TR" dirty="0" smtClean="0"/>
              <a:t>çalışın.</a:t>
            </a:r>
          </a:p>
          <a:p>
            <a:r>
              <a:rPr lang="tr-TR" dirty="0" smtClean="0"/>
              <a:t>Beden </a:t>
            </a:r>
            <a:r>
              <a:rPr lang="tr-TR" dirty="0"/>
              <a:t>dili mesajlarına dikkat </a:t>
            </a:r>
            <a:r>
              <a:rPr lang="tr-TR" dirty="0" smtClean="0"/>
              <a:t>edin.</a:t>
            </a:r>
          </a:p>
        </p:txBody>
      </p:sp>
    </p:spTree>
    <p:extLst>
      <p:ext uri="{BB962C8B-B14F-4D97-AF65-F5344CB8AC3E}">
        <p14:creationId xmlns:p14="http://schemas.microsoft.com/office/powerpoint/2010/main" val="3472473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Daha </a:t>
            </a:r>
            <a:r>
              <a:rPr lang="tr-TR" dirty="0"/>
              <a:t>çok onun konuşmasına gayret edin, siz iyi bir dinleyici olmaya çalışın.</a:t>
            </a:r>
          </a:p>
          <a:p>
            <a:r>
              <a:rPr lang="tr-TR" dirty="0" smtClean="0"/>
              <a:t>Çocuğunuzun </a:t>
            </a:r>
            <a:r>
              <a:rPr lang="tr-TR" dirty="0"/>
              <a:t>duygu ve düşüncelerini özgürce ve korkmadan ifade etmesini sağlayın. </a:t>
            </a:r>
            <a:r>
              <a:rPr lang="tr-TR" dirty="0" smtClean="0"/>
              <a:t>Sorduğu </a:t>
            </a:r>
            <a:r>
              <a:rPr lang="tr-TR" dirty="0"/>
              <a:t>sorulara açık ve net cevaplar verin.</a:t>
            </a:r>
          </a:p>
          <a:p>
            <a:r>
              <a:rPr lang="tr-TR" dirty="0"/>
              <a:t>Cevaplarınızın onun yaşına uygun olmasına dikkat edin ama asla yalan veya yanlış bilgiler vermeyin.</a:t>
            </a:r>
          </a:p>
          <a:p>
            <a:r>
              <a:rPr lang="tr-TR" dirty="0"/>
              <a:t>Bilmediğiniz bir konuda dürüstçe bilmediğinizi söylemekten çekinmeyin. Ama bu konuda bilgi toplayabileceğinizi belirtin, hatta bunu beraber yapın.</a:t>
            </a:r>
          </a:p>
          <a:p>
            <a:endParaRPr lang="tr-TR" dirty="0"/>
          </a:p>
        </p:txBody>
      </p:sp>
    </p:spTree>
    <p:extLst>
      <p:ext uri="{BB962C8B-B14F-4D97-AF65-F5344CB8AC3E}">
        <p14:creationId xmlns:p14="http://schemas.microsoft.com/office/powerpoint/2010/main" val="367101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Ebeveyn </a:t>
            </a:r>
            <a:r>
              <a:rPr lang="tr-TR" dirty="0" err="1">
                <a:solidFill>
                  <a:srgbClr val="C00000"/>
                </a:solidFill>
              </a:rPr>
              <a:t>Arabulucuğu</a:t>
            </a:r>
            <a:endParaRPr lang="tr-TR" dirty="0">
              <a:solidFill>
                <a:srgbClr val="C00000"/>
              </a:solidFill>
            </a:endParaRPr>
          </a:p>
        </p:txBody>
      </p:sp>
      <p:sp>
        <p:nvSpPr>
          <p:cNvPr id="3" name="İçerik Yer Tutucusu 2"/>
          <p:cNvSpPr>
            <a:spLocks noGrp="1"/>
          </p:cNvSpPr>
          <p:nvPr>
            <p:ph idx="1"/>
          </p:nvPr>
        </p:nvSpPr>
        <p:spPr/>
        <p:txBody>
          <a:bodyPr>
            <a:normAutofit fontScale="85000" lnSpcReduction="10000"/>
          </a:bodyPr>
          <a:lstStyle/>
          <a:p>
            <a:pPr marL="0" indent="0">
              <a:buNone/>
            </a:pPr>
            <a:r>
              <a:rPr lang="tr-TR" dirty="0" smtClean="0"/>
              <a:t>	Kardeşler </a:t>
            </a:r>
            <a:r>
              <a:rPr lang="tr-TR" dirty="0"/>
              <a:t>arasında çatışmalar, kavga ve anlaşmazlıklar hemen her ailede rastlanabilecek sorunlar </a:t>
            </a:r>
            <a:r>
              <a:rPr lang="tr-TR" dirty="0" smtClean="0"/>
              <a:t>arasındadır.</a:t>
            </a:r>
          </a:p>
          <a:p>
            <a:pPr marL="0" indent="0">
              <a:buNone/>
            </a:pPr>
            <a:r>
              <a:rPr lang="tr-TR" dirty="0"/>
              <a:t>	</a:t>
            </a:r>
            <a:r>
              <a:rPr lang="tr-TR" dirty="0" smtClean="0"/>
              <a:t>Ebeveynin </a:t>
            </a:r>
            <a:r>
              <a:rPr lang="tr-TR" dirty="0"/>
              <a:t>kardeşler arasındaki herhangi bir sorunda arabulucu olması demek, çocukları yargılamadan, herhangi birinin tarafını tutmadan, haklı haksız ilan etmeye çalışmadan, tarafsız bir şekilde anlaşmazlığı çözümlemek niyetiyle konuya dâhil olmasıdır. Burada ebeveynin amacı, kimin haklı kimin haksız olduğunu bulmak değil, kardeşler arasındaki görüş farklılığını yapıcı bir şekilde ele almayı başarabilmektir.</a:t>
            </a:r>
          </a:p>
        </p:txBody>
      </p:sp>
    </p:spTree>
    <p:extLst>
      <p:ext uri="{BB962C8B-B14F-4D97-AF65-F5344CB8AC3E}">
        <p14:creationId xmlns:p14="http://schemas.microsoft.com/office/powerpoint/2010/main" val="3178868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Adım Adım Arabuluculuk </a:t>
            </a:r>
          </a:p>
        </p:txBody>
      </p:sp>
      <p:sp>
        <p:nvSpPr>
          <p:cNvPr id="3" name="İçerik Yer Tutucusu 2"/>
          <p:cNvSpPr>
            <a:spLocks noGrp="1"/>
          </p:cNvSpPr>
          <p:nvPr>
            <p:ph idx="1"/>
          </p:nvPr>
        </p:nvSpPr>
        <p:spPr/>
        <p:txBody>
          <a:bodyPr>
            <a:normAutofit fontScale="77500" lnSpcReduction="20000"/>
          </a:bodyPr>
          <a:lstStyle/>
          <a:p>
            <a:r>
              <a:rPr lang="tr-TR" dirty="0" smtClean="0"/>
              <a:t>Çocuklarınıza </a:t>
            </a:r>
            <a:r>
              <a:rPr lang="tr-TR" dirty="0"/>
              <a:t>olayı her ikisinin gözünden de görmek istediğinizi, bu amaçla her ikisini de sırayla dinleyeceğinizi </a:t>
            </a:r>
            <a:r>
              <a:rPr lang="tr-TR" dirty="0" smtClean="0"/>
              <a:t>söyleyin.</a:t>
            </a:r>
          </a:p>
          <a:p>
            <a:r>
              <a:rPr lang="tr-TR" dirty="0" smtClean="0"/>
              <a:t>Birbirlerine </a:t>
            </a:r>
            <a:r>
              <a:rPr lang="tr-TR" dirty="0"/>
              <a:t>sorular sormalarını isteyin. </a:t>
            </a:r>
            <a:r>
              <a:rPr lang="tr-TR" dirty="0" smtClean="0"/>
              <a:t>Sırayla </a:t>
            </a:r>
            <a:r>
              <a:rPr lang="tr-TR" dirty="0"/>
              <a:t>her ikisine de karşısındakinin nasıl davranmasını istediğini sorun</a:t>
            </a:r>
            <a:r>
              <a:rPr lang="tr-TR" dirty="0" smtClean="0"/>
              <a:t>.</a:t>
            </a:r>
          </a:p>
          <a:p>
            <a:r>
              <a:rPr lang="tr-TR" dirty="0" smtClean="0"/>
              <a:t>Her </a:t>
            </a:r>
            <a:r>
              <a:rPr lang="tr-TR" dirty="0"/>
              <a:t>ikisinden de sorunun çözümü için bir öneri getirmesini isteyin</a:t>
            </a:r>
            <a:r>
              <a:rPr lang="tr-TR" dirty="0" smtClean="0"/>
              <a:t>. </a:t>
            </a:r>
            <a:r>
              <a:rPr lang="tr-TR" dirty="0"/>
              <a:t>Çok çaresiz kalmadıkça siz çözüm </a:t>
            </a:r>
            <a:r>
              <a:rPr lang="tr-TR" dirty="0" smtClean="0"/>
              <a:t>önermeyin.</a:t>
            </a:r>
          </a:p>
          <a:p>
            <a:r>
              <a:rPr lang="tr-TR" dirty="0" smtClean="0"/>
              <a:t>Anlaşmaya </a:t>
            </a:r>
            <a:r>
              <a:rPr lang="tr-TR" dirty="0"/>
              <a:t>vardıktan sonra birbirleriyle el sıkışarak veya öpüşerek barışmalarını </a:t>
            </a:r>
            <a:r>
              <a:rPr lang="tr-TR" dirty="0" smtClean="0"/>
              <a:t>sağlayın.</a:t>
            </a:r>
          </a:p>
          <a:p>
            <a:r>
              <a:rPr lang="tr-TR" dirty="0" smtClean="0"/>
              <a:t>Anlaşmazlığın </a:t>
            </a:r>
            <a:r>
              <a:rPr lang="tr-TR" dirty="0"/>
              <a:t>kesinlikle çözülemez olduğuna </a:t>
            </a:r>
            <a:r>
              <a:rPr lang="tr-TR" dirty="0" smtClean="0"/>
              <a:t>kanaat </a:t>
            </a:r>
            <a:r>
              <a:rPr lang="tr-TR" dirty="0"/>
              <a:t>getirirseniz çocuklara onların yerine sizin bir karara varacağınızı açıklayarak kararınızı kesin, kısa ve net bir cümleyle açıklayın. </a:t>
            </a:r>
          </a:p>
        </p:txBody>
      </p:sp>
    </p:spTree>
    <p:extLst>
      <p:ext uri="{BB962C8B-B14F-4D97-AF65-F5344CB8AC3E}">
        <p14:creationId xmlns:p14="http://schemas.microsoft.com/office/powerpoint/2010/main" val="756401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Babalar Dikkat!</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	Babalar </a:t>
            </a:r>
            <a:r>
              <a:rPr lang="tr-TR" dirty="0"/>
              <a:t>çocukları için hayatla nasıl mücadele </a:t>
            </a:r>
            <a:r>
              <a:rPr lang="tr-TR" dirty="0" smtClean="0"/>
              <a:t>edileceğinin </a:t>
            </a:r>
            <a:r>
              <a:rPr lang="tr-TR" dirty="0"/>
              <a:t>örnekleridir. Okul ve iş ortamında sorumlu davranabilme, çalışkanlık, disiplin gibi değerler genellikle babalardan çocuklara aktarılır. Eğer babayla çocuk arasında yeterli ve sağlıklı bir </a:t>
            </a:r>
            <a:r>
              <a:rPr lang="tr-TR" dirty="0" smtClean="0"/>
              <a:t>iletişim </a:t>
            </a:r>
            <a:r>
              <a:rPr lang="tr-TR" dirty="0"/>
              <a:t>yoksa çocukta aşağıdaki sorunlar görülebilir</a:t>
            </a:r>
            <a:r>
              <a:rPr lang="tr-TR" dirty="0" smtClean="0"/>
              <a:t>:</a:t>
            </a:r>
          </a:p>
          <a:p>
            <a:r>
              <a:rPr lang="tr-TR" dirty="0"/>
              <a:t>O</a:t>
            </a:r>
            <a:r>
              <a:rPr lang="tr-TR" dirty="0" smtClean="0"/>
              <a:t>kulu bırakma</a:t>
            </a:r>
          </a:p>
          <a:p>
            <a:r>
              <a:rPr lang="tr-TR" dirty="0" smtClean="0"/>
              <a:t>Uyuşturucu </a:t>
            </a:r>
            <a:r>
              <a:rPr lang="tr-TR" dirty="0"/>
              <a:t>ve alkol eğilimi </a:t>
            </a:r>
            <a:endParaRPr lang="tr-TR" dirty="0" smtClean="0"/>
          </a:p>
          <a:p>
            <a:r>
              <a:rPr lang="tr-TR" dirty="0" smtClean="0"/>
              <a:t>Erken </a:t>
            </a:r>
            <a:r>
              <a:rPr lang="tr-TR" dirty="0"/>
              <a:t>yaşta çocuk sahibi </a:t>
            </a:r>
            <a:r>
              <a:rPr lang="tr-TR" dirty="0" smtClean="0"/>
              <a:t>olma</a:t>
            </a:r>
          </a:p>
          <a:p>
            <a:r>
              <a:rPr lang="tr-TR" dirty="0" smtClean="0"/>
              <a:t>Suça eğilim</a:t>
            </a:r>
          </a:p>
          <a:p>
            <a:r>
              <a:rPr lang="tr-TR" dirty="0" smtClean="0"/>
              <a:t>Erkeklere </a:t>
            </a:r>
            <a:r>
              <a:rPr lang="tr-TR" dirty="0"/>
              <a:t>karşı saldırgan </a:t>
            </a:r>
            <a:r>
              <a:rPr lang="tr-TR" dirty="0" smtClean="0"/>
              <a:t>tutum</a:t>
            </a:r>
          </a:p>
          <a:p>
            <a:r>
              <a:rPr lang="tr-TR" dirty="0" smtClean="0"/>
              <a:t>Yoksulluk</a:t>
            </a:r>
            <a:endParaRPr lang="tr-TR" dirty="0"/>
          </a:p>
        </p:txBody>
      </p:sp>
    </p:spTree>
    <p:extLst>
      <p:ext uri="{BB962C8B-B14F-4D97-AF65-F5344CB8AC3E}">
        <p14:creationId xmlns:p14="http://schemas.microsoft.com/office/powerpoint/2010/main" val="4136347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1028700"/>
            <a:ext cx="8229600" cy="1143000"/>
          </a:xfrm>
        </p:spPr>
        <p:txBody>
          <a:bodyPr/>
          <a:lstStyle/>
          <a:p>
            <a:r>
              <a:rPr lang="tr-TR" dirty="0">
                <a:solidFill>
                  <a:srgbClr val="C00000"/>
                </a:solidFill>
              </a:rPr>
              <a:t>Tek Ebeveynlik</a:t>
            </a:r>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a:t>	</a:t>
            </a:r>
            <a:r>
              <a:rPr lang="tr-TR" dirty="0" smtClean="0"/>
              <a:t>Aile </a:t>
            </a:r>
            <a:r>
              <a:rPr lang="tr-TR" dirty="0"/>
              <a:t>üyelerinden birisinin, çocuğun anne veya babasının eksikliğini telafi etmek üzere devreye </a:t>
            </a:r>
            <a:r>
              <a:rPr lang="tr-TR" dirty="0" smtClean="0"/>
              <a:t>girmesidir. Örneğin </a:t>
            </a:r>
            <a:r>
              <a:rPr lang="tr-TR" dirty="0"/>
              <a:t>babanın ortada olmadığı bir durumda, dedesi veya dayısı, babanın çeşitli görevlerini üstlenerek evdeki çocuğa destek verebilir. </a:t>
            </a:r>
          </a:p>
        </p:txBody>
      </p:sp>
    </p:spTree>
    <p:extLst>
      <p:ext uri="{BB962C8B-B14F-4D97-AF65-F5344CB8AC3E}">
        <p14:creationId xmlns:p14="http://schemas.microsoft.com/office/powerpoint/2010/main" val="4125264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C00000"/>
                </a:solidFill>
              </a:rPr>
              <a:t>Bir Çocuğa Kardeşinin Olacağı Nasıl Söylenir?</a:t>
            </a:r>
          </a:p>
        </p:txBody>
      </p:sp>
      <p:sp>
        <p:nvSpPr>
          <p:cNvPr id="3" name="İçerik Yer Tutucusu 2"/>
          <p:cNvSpPr>
            <a:spLocks noGrp="1"/>
          </p:cNvSpPr>
          <p:nvPr>
            <p:ph idx="1"/>
          </p:nvPr>
        </p:nvSpPr>
        <p:spPr/>
        <p:txBody>
          <a:bodyPr>
            <a:normAutofit fontScale="77500" lnSpcReduction="20000"/>
          </a:bodyPr>
          <a:lstStyle/>
          <a:p>
            <a:r>
              <a:rPr lang="tr-TR" dirty="0"/>
              <a:t>Eve yeni bir bebeğin geleceği haberi çocukta kıskançlık oluşturabilir. </a:t>
            </a:r>
            <a:endParaRPr lang="tr-TR" dirty="0" smtClean="0"/>
          </a:p>
          <a:p>
            <a:r>
              <a:rPr lang="tr-TR" dirty="0" smtClean="0"/>
              <a:t>Bebeğin </a:t>
            </a:r>
            <a:r>
              <a:rPr lang="tr-TR" dirty="0"/>
              <a:t>doğumuyla birlikte evde birazcık karışıklık yaşanacağı ama bunun geçici bir durum olduğu ona </a:t>
            </a:r>
            <a:r>
              <a:rPr lang="tr-TR" dirty="0" smtClean="0"/>
              <a:t>anlatılabilir</a:t>
            </a:r>
          </a:p>
          <a:p>
            <a:r>
              <a:rPr lang="tr-TR" dirty="0" smtClean="0"/>
              <a:t>Bebek </a:t>
            </a:r>
            <a:r>
              <a:rPr lang="tr-TR" dirty="0"/>
              <a:t>doğmadan önce, annenin hastanede kalacağı süre içerisinde evdeki büyük kardeşin bakımını üstlenecek kişi yavaş yavaş devreye sokulmalıdır. Böylece anne ile iletişiminin birden bire kesilmesi engellenmiş olur ve çocukta kırıklık duygusunun oluşması önlenebilir. </a:t>
            </a:r>
            <a:endParaRPr lang="tr-TR" dirty="0" smtClean="0"/>
          </a:p>
          <a:p>
            <a:r>
              <a:rPr lang="tr-TR" dirty="0" smtClean="0"/>
              <a:t>Ebeveynin </a:t>
            </a:r>
            <a:r>
              <a:rPr lang="tr-TR" dirty="0"/>
              <a:t>çocuğa her zamankinden farklı </a:t>
            </a:r>
            <a:r>
              <a:rPr lang="tr-TR" dirty="0" smtClean="0"/>
              <a:t>davranışlar </a:t>
            </a:r>
            <a:r>
              <a:rPr lang="tr-TR" dirty="0"/>
              <a:t>göstermesi de çocuk için kafa karıştırıcı ve şüphe uyandırıcı olur. </a:t>
            </a:r>
          </a:p>
        </p:txBody>
      </p:sp>
    </p:spTree>
    <p:extLst>
      <p:ext uri="{BB962C8B-B14F-4D97-AF65-F5344CB8AC3E}">
        <p14:creationId xmlns:p14="http://schemas.microsoft.com/office/powerpoint/2010/main" val="3897070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1277888"/>
            <a:ext cx="8229600" cy="1143000"/>
          </a:xfrm>
        </p:spPr>
        <p:txBody>
          <a:bodyPr/>
          <a:lstStyle/>
          <a:p>
            <a:r>
              <a:rPr lang="tr-TR" dirty="0">
                <a:solidFill>
                  <a:srgbClr val="C00000"/>
                </a:solidFill>
              </a:rPr>
              <a:t>Kötü Bir Çocuk Yetiştirmenin Yolları</a:t>
            </a:r>
          </a:p>
        </p:txBody>
      </p:sp>
      <p:sp>
        <p:nvSpPr>
          <p:cNvPr id="3" name="İçerik Yer Tutucusu 2"/>
          <p:cNvSpPr>
            <a:spLocks noGrp="1"/>
          </p:cNvSpPr>
          <p:nvPr>
            <p:ph idx="1"/>
          </p:nvPr>
        </p:nvSpPr>
        <p:spPr>
          <a:xfrm>
            <a:off x="457200" y="2420888"/>
            <a:ext cx="8229600" cy="3705275"/>
          </a:xfrm>
        </p:spPr>
        <p:txBody>
          <a:bodyPr>
            <a:normAutofit fontScale="77500" lnSpcReduction="20000"/>
          </a:bodyPr>
          <a:lstStyle/>
          <a:p>
            <a:r>
              <a:rPr lang="tr-TR" i="1" dirty="0" smtClean="0"/>
              <a:t>Bir </a:t>
            </a:r>
            <a:r>
              <a:rPr lang="tr-TR" i="1" dirty="0"/>
              <a:t>çocuğu inatçı yapmanın yolları: </a:t>
            </a:r>
            <a:r>
              <a:rPr lang="tr-TR" dirty="0"/>
              <a:t>Çocuğun her istediğini yapın. Onu oyuncaklara, hediyelere boğun. Her işi illa bir ödül karşılığı yaptırın. </a:t>
            </a:r>
            <a:endParaRPr lang="tr-TR" dirty="0" smtClean="0"/>
          </a:p>
          <a:p>
            <a:r>
              <a:rPr lang="tr-TR" i="1" dirty="0" smtClean="0"/>
              <a:t>Tembel </a:t>
            </a:r>
            <a:r>
              <a:rPr lang="tr-TR" i="1" dirty="0"/>
              <a:t>ve sorumsuz çocuk yetiştirmenin yolları</a:t>
            </a:r>
            <a:r>
              <a:rPr lang="tr-TR" dirty="0"/>
              <a:t>: Onlara görev vermeyin ki sorumluluk almayı öğrenmesinler. Hayatta çalışarak kazanmanın en zor iş olduğunu anlatın. Çalışmadan hayatın daha rahat olduğunu sık sık ifade edin. </a:t>
            </a:r>
            <a:endParaRPr lang="tr-TR" dirty="0" smtClean="0"/>
          </a:p>
          <a:p>
            <a:r>
              <a:rPr lang="tr-TR" i="1" dirty="0" smtClean="0"/>
              <a:t>Kardeş </a:t>
            </a:r>
            <a:r>
              <a:rPr lang="tr-TR" i="1" dirty="0"/>
              <a:t>kıskançlığı doğurmanın yolları</a:t>
            </a:r>
            <a:r>
              <a:rPr lang="tr-TR" dirty="0"/>
              <a:t>: Çocuklardan birine ceza verirken diğerini ödüllendirin. Birbirlerine hakaret ettiklerinde sakın sesinizi çıkartmayın. Kavga ederlerse suçlu aramayın, hepsini cezalandırın, olsun bitsin</a:t>
            </a:r>
            <a:r>
              <a:rPr lang="tr-TR" dirty="0" smtClean="0"/>
              <a:t>.</a:t>
            </a:r>
          </a:p>
        </p:txBody>
      </p:sp>
    </p:spTree>
    <p:extLst>
      <p:ext uri="{BB962C8B-B14F-4D97-AF65-F5344CB8AC3E}">
        <p14:creationId xmlns:p14="http://schemas.microsoft.com/office/powerpoint/2010/main" val="261716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b="1" dirty="0">
              <a:solidFill>
                <a:srgbClr val="C00000"/>
              </a:solidFill>
            </a:endParaRPr>
          </a:p>
        </p:txBody>
      </p:sp>
      <p:sp>
        <p:nvSpPr>
          <p:cNvPr id="717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20000"/>
              </a:spcBef>
              <a:spcAft>
                <a:spcPct val="0"/>
              </a:spcAft>
              <a:defRPr sz="2800" b="1">
                <a:solidFill>
                  <a:schemeClr val="tx1"/>
                </a:solidFill>
                <a:latin typeface="Comic Sans MS" pitchFamily="66" charset="0"/>
              </a:defRPr>
            </a:lvl6pPr>
            <a:lvl7pPr marL="2971800" indent="-228600" eaLnBrk="0" fontAlgn="base" hangingPunct="0">
              <a:spcBef>
                <a:spcPct val="20000"/>
              </a:spcBef>
              <a:spcAft>
                <a:spcPct val="0"/>
              </a:spcAft>
              <a:defRPr sz="2800" b="1">
                <a:solidFill>
                  <a:schemeClr val="tx1"/>
                </a:solidFill>
                <a:latin typeface="Comic Sans MS" pitchFamily="66" charset="0"/>
              </a:defRPr>
            </a:lvl7pPr>
            <a:lvl8pPr marL="3429000" indent="-228600" eaLnBrk="0" fontAlgn="base" hangingPunct="0">
              <a:spcBef>
                <a:spcPct val="20000"/>
              </a:spcBef>
              <a:spcAft>
                <a:spcPct val="0"/>
              </a:spcAft>
              <a:defRPr sz="2800" b="1">
                <a:solidFill>
                  <a:schemeClr val="tx1"/>
                </a:solidFill>
                <a:latin typeface="Comic Sans MS" pitchFamily="66" charset="0"/>
              </a:defRPr>
            </a:lvl8pPr>
            <a:lvl9pPr marL="3886200" indent="-228600" eaLnBrk="0" fontAlgn="base" hangingPunct="0">
              <a:spcBef>
                <a:spcPct val="20000"/>
              </a:spcBef>
              <a:spcAft>
                <a:spcPct val="0"/>
              </a:spcAft>
              <a:defRPr sz="2800" b="1">
                <a:solidFill>
                  <a:schemeClr val="tx1"/>
                </a:solidFill>
                <a:latin typeface="Comic Sans MS" pitchFamily="66" charset="0"/>
              </a:defRPr>
            </a:lvl9pPr>
          </a:lstStyle>
          <a:p>
            <a:pPr eaLnBrk="1" hangingPunct="1"/>
            <a:fld id="{0AF0E655-D821-4080-A563-78BE5167F538}" type="slidenum">
              <a:rPr lang="tr-TR" altLang="tr-TR" sz="1000">
                <a:latin typeface="Arial" pitchFamily="34" charset="0"/>
              </a:rPr>
              <a:pPr eaLnBrk="1" hangingPunct="1"/>
              <a:t>2</a:t>
            </a:fld>
            <a:endParaRPr lang="tr-TR" altLang="tr-TR" sz="1000" dirty="0">
              <a:latin typeface="Arial" pitchFamily="34" charset="0"/>
            </a:endParaRPr>
          </a:p>
        </p:txBody>
      </p:sp>
      <p:sp>
        <p:nvSpPr>
          <p:cNvPr id="3" name="İçerik Yer Tutucusu 2"/>
          <p:cNvSpPr>
            <a:spLocks noGrp="1"/>
          </p:cNvSpPr>
          <p:nvPr>
            <p:ph idx="1"/>
          </p:nvPr>
        </p:nvSpPr>
        <p:spPr>
          <a:xfrm>
            <a:off x="323528" y="2492896"/>
            <a:ext cx="8229600" cy="3589859"/>
          </a:xfrm>
        </p:spPr>
        <p:txBody>
          <a:bodyPr/>
          <a:lstStyle/>
          <a:p>
            <a:pPr marL="0" indent="0" algn="just">
              <a:buNone/>
              <a:defRPr/>
            </a:pPr>
            <a:r>
              <a:rPr lang="tr-TR" dirty="0" smtClean="0"/>
              <a:t>	Günümüzde hızla değişen yoğun hayat temposunda çocuklarımızı tehdit eden pek çok sorunla başa çıkmanın en etkili yolu, onları doğru ve etkili yaklaşımlarla kendi ayakları üzerinde duracak şekilde büyütebilmektir.</a:t>
            </a:r>
          </a:p>
        </p:txBody>
      </p:sp>
    </p:spTree>
    <p:extLst>
      <p:ext uri="{BB962C8B-B14F-4D97-AF65-F5344CB8AC3E}">
        <p14:creationId xmlns:p14="http://schemas.microsoft.com/office/powerpoint/2010/main" val="2080815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916832"/>
            <a:ext cx="8229600" cy="4205064"/>
          </a:xfrm>
        </p:spPr>
        <p:txBody>
          <a:bodyPr>
            <a:normAutofit/>
          </a:bodyPr>
          <a:lstStyle/>
          <a:p>
            <a:pPr lvl="0"/>
            <a:r>
              <a:rPr lang="tr-TR" sz="2000" i="1" dirty="0">
                <a:solidFill>
                  <a:prstClr val="black"/>
                </a:solidFill>
              </a:rPr>
              <a:t>Okuldan ve okumaktan soğutmanın yolları:</a:t>
            </a:r>
            <a:r>
              <a:rPr lang="tr-TR" sz="2000" dirty="0">
                <a:solidFill>
                  <a:prstClr val="black"/>
                </a:solidFill>
              </a:rPr>
              <a:t> Ona küçük yaşlarda okuma yazma öğretin. Ders çalışmadığında oyun oynamasını yasaklayın. Yaşının üstünde bilgi yükleyin ya da yüklenmesine izin verin.</a:t>
            </a:r>
          </a:p>
          <a:p>
            <a:pPr lvl="0"/>
            <a:r>
              <a:rPr lang="tr-TR" sz="2000" i="1" dirty="0">
                <a:solidFill>
                  <a:prstClr val="black"/>
                </a:solidFill>
              </a:rPr>
              <a:t>Cesaretsiz ve güvensiz çocuk yetiştirmenin yolları: </a:t>
            </a:r>
            <a:r>
              <a:rPr lang="tr-TR" sz="2000" dirty="0">
                <a:solidFill>
                  <a:prstClr val="black"/>
                </a:solidFill>
              </a:rPr>
              <a:t>Çocuklarınızdan her şeyin en mükemmelini yapmalarını isteyin. Yaptıkları her işte mutlaka bir kusur bulun ve bir daha hata yapmamaları için onları uyarın. Başarılı komşu ya da akraba çocukları ile kıyaslayın. Herkesin önünde hatalarını yüzlerine vurun, onları utandırın. </a:t>
            </a:r>
          </a:p>
          <a:p>
            <a:pPr lvl="0"/>
            <a:r>
              <a:rPr lang="tr-TR" sz="2000" i="1" dirty="0">
                <a:solidFill>
                  <a:prstClr val="black"/>
                </a:solidFill>
              </a:rPr>
              <a:t>Beceriksiz ve pısırık çocuk yetiştirmenin yolları: </a:t>
            </a:r>
            <a:r>
              <a:rPr lang="tr-TR" sz="2000" dirty="0">
                <a:solidFill>
                  <a:prstClr val="black"/>
                </a:solidFill>
              </a:rPr>
              <a:t>Yemeğini siz yedirin, elbisesini, ayakkabılarını siz giydirin. Kendi başına iş yapmasına izin vermeyin. Sizin </a:t>
            </a:r>
            <a:r>
              <a:rPr lang="tr-TR" sz="2000" dirty="0" smtClean="0">
                <a:solidFill>
                  <a:prstClr val="black"/>
                </a:solidFill>
              </a:rPr>
              <a:t>yardımınız </a:t>
            </a:r>
            <a:r>
              <a:rPr lang="tr-TR" sz="2000" dirty="0">
                <a:solidFill>
                  <a:prstClr val="black"/>
                </a:solidFill>
              </a:rPr>
              <a:t>olmadan bir iş beceremeyeceğini </a:t>
            </a:r>
            <a:r>
              <a:rPr lang="tr-TR" sz="2000" dirty="0" smtClean="0">
                <a:solidFill>
                  <a:prstClr val="black"/>
                </a:solidFill>
              </a:rPr>
              <a:t>söyleyin.</a:t>
            </a:r>
            <a:endParaRPr lang="tr-TR" sz="2000" dirty="0">
              <a:solidFill>
                <a:prstClr val="black"/>
              </a:solidFill>
            </a:endParaRPr>
          </a:p>
        </p:txBody>
      </p:sp>
    </p:spTree>
    <p:extLst>
      <p:ext uri="{BB962C8B-B14F-4D97-AF65-F5344CB8AC3E}">
        <p14:creationId xmlns:p14="http://schemas.microsoft.com/office/powerpoint/2010/main" val="3242279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92696"/>
            <a:ext cx="8229600" cy="1143000"/>
          </a:xfrm>
        </p:spPr>
        <p:txBody>
          <a:bodyPr/>
          <a:lstStyle/>
          <a:p>
            <a:r>
              <a:rPr lang="tr-TR" dirty="0">
                <a:solidFill>
                  <a:srgbClr val="C00000"/>
                </a:solidFill>
              </a:rPr>
              <a:t>Ayna Tekniği</a:t>
            </a:r>
          </a:p>
        </p:txBody>
      </p:sp>
      <p:sp>
        <p:nvSpPr>
          <p:cNvPr id="3" name="İçerik Yer Tutucusu 2"/>
          <p:cNvSpPr>
            <a:spLocks noGrp="1"/>
          </p:cNvSpPr>
          <p:nvPr>
            <p:ph idx="1"/>
          </p:nvPr>
        </p:nvSpPr>
        <p:spPr>
          <a:xfrm>
            <a:off x="457200" y="1916832"/>
            <a:ext cx="8229600" cy="4209331"/>
          </a:xfrm>
        </p:spPr>
        <p:txBody>
          <a:bodyPr>
            <a:normAutofit fontScale="92500" lnSpcReduction="20000"/>
          </a:bodyPr>
          <a:lstStyle/>
          <a:p>
            <a:r>
              <a:rPr lang="tr-TR" dirty="0" smtClean="0"/>
              <a:t>Kardeş </a:t>
            </a:r>
            <a:r>
              <a:rPr lang="tr-TR" dirty="0"/>
              <a:t>kıskançlığı konusundaki </a:t>
            </a:r>
            <a:r>
              <a:rPr lang="tr-TR" dirty="0" smtClean="0"/>
              <a:t>yapılabilecek </a:t>
            </a:r>
            <a:r>
              <a:rPr lang="tr-TR" dirty="0"/>
              <a:t>en etkili yöntem, çocuğun bu konudaki duygularını değerlendirmesine yardımcı olmaktır. Bunun için ayna tekniği kullanılabilir. Ayna tekniği çocuğun duygularını ona bir aynadan bakar gibi geri </a:t>
            </a:r>
            <a:r>
              <a:rPr lang="tr-TR" dirty="0" smtClean="0"/>
              <a:t>yansıtabilmektir</a:t>
            </a:r>
            <a:r>
              <a:rPr lang="tr-TR" dirty="0"/>
              <a:t>. </a:t>
            </a:r>
            <a:endParaRPr lang="tr-TR" dirty="0" smtClean="0"/>
          </a:p>
          <a:p>
            <a:r>
              <a:rPr lang="tr-TR" dirty="0" smtClean="0"/>
              <a:t>Örneğin: </a:t>
            </a:r>
            <a:r>
              <a:rPr lang="tr-TR" i="1" dirty="0" smtClean="0"/>
              <a:t>Sürekli </a:t>
            </a:r>
            <a:r>
              <a:rPr lang="tr-TR" i="1" dirty="0"/>
              <a:t>kardeşinle ilgilenmek zorunda olmam senin biraz canını sıkıyor. </a:t>
            </a:r>
            <a:r>
              <a:rPr lang="tr-TR" i="1" dirty="0" smtClean="0"/>
              <a:t>Şu </a:t>
            </a:r>
            <a:r>
              <a:rPr lang="tr-TR" i="1" dirty="0"/>
              <a:t>anda bebeği doyurmak zorunda olduğum için seninle oynayamıyorum ve bu da seni üzüyor. </a:t>
            </a:r>
            <a:r>
              <a:rPr lang="tr-TR" dirty="0" smtClean="0"/>
              <a:t>Bu </a:t>
            </a:r>
            <a:r>
              <a:rPr lang="tr-TR" dirty="0"/>
              <a:t>yaklaşım çocukların öfkelerini azaltır.</a:t>
            </a:r>
            <a:endParaRPr lang="tr-TR" dirty="0" smtClean="0"/>
          </a:p>
          <a:p>
            <a:endParaRPr lang="tr-TR" dirty="0"/>
          </a:p>
        </p:txBody>
      </p:sp>
    </p:spTree>
    <p:extLst>
      <p:ext uri="{BB962C8B-B14F-4D97-AF65-F5344CB8AC3E}">
        <p14:creationId xmlns:p14="http://schemas.microsoft.com/office/powerpoint/2010/main" val="2963838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57200"/>
            <a:ext cx="8229600" cy="1143000"/>
          </a:xfrm>
        </p:spPr>
        <p:txBody>
          <a:bodyPr>
            <a:normAutofit fontScale="90000"/>
          </a:bodyPr>
          <a:lstStyle/>
          <a:p>
            <a:r>
              <a:rPr lang="tr-TR" dirty="0">
                <a:solidFill>
                  <a:srgbClr val="C00000"/>
                </a:solidFill>
              </a:rPr>
              <a:t>Çocuğunuz Kardeşini Kıskanıyor Olabilir mi?</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	İki </a:t>
            </a:r>
            <a:r>
              <a:rPr lang="tr-TR" dirty="0"/>
              <a:t>kardeş arasında bir kıskançlık durumunun olup olmadığı anne baba tarafından dikkatle gözlenmeli ve gerekli önlemler seri bir şekilde alınmalıdır. </a:t>
            </a:r>
            <a:endParaRPr lang="tr-TR" dirty="0" smtClean="0"/>
          </a:p>
          <a:p>
            <a:pPr marL="0" indent="0">
              <a:buNone/>
            </a:pPr>
            <a:r>
              <a:rPr lang="tr-TR" dirty="0" smtClean="0"/>
              <a:t>	Kardeşini </a:t>
            </a:r>
            <a:r>
              <a:rPr lang="tr-TR" dirty="0"/>
              <a:t>kıskanan bir çocukta gözlenebilecek bazı davranış bozuklukları şunlardır</a:t>
            </a:r>
            <a:r>
              <a:rPr lang="tr-TR" dirty="0" smtClean="0"/>
              <a:t>:</a:t>
            </a:r>
          </a:p>
          <a:p>
            <a:pPr marL="0" indent="0">
              <a:buNone/>
            </a:pPr>
            <a:r>
              <a:rPr lang="tr-TR" dirty="0" smtClean="0"/>
              <a:t>• </a:t>
            </a:r>
            <a:r>
              <a:rPr lang="tr-TR" dirty="0"/>
              <a:t>Her zamankinden daha öfkeli ve tahammülsüz davranması </a:t>
            </a:r>
            <a:endParaRPr lang="tr-TR" dirty="0" smtClean="0"/>
          </a:p>
          <a:p>
            <a:pPr marL="0" indent="0">
              <a:buNone/>
            </a:pPr>
            <a:r>
              <a:rPr lang="tr-TR" dirty="0" smtClean="0"/>
              <a:t>• </a:t>
            </a:r>
            <a:r>
              <a:rPr lang="tr-TR" dirty="0"/>
              <a:t>İçine kapanması </a:t>
            </a:r>
            <a:endParaRPr lang="tr-TR" dirty="0" smtClean="0"/>
          </a:p>
          <a:p>
            <a:pPr marL="0" indent="0">
              <a:buNone/>
            </a:pPr>
            <a:r>
              <a:rPr lang="tr-TR" dirty="0" smtClean="0"/>
              <a:t>• </a:t>
            </a:r>
            <a:r>
              <a:rPr lang="tr-TR" dirty="0"/>
              <a:t>Depresyon belirtileri göstermesi </a:t>
            </a:r>
            <a:endParaRPr lang="tr-TR" dirty="0" smtClean="0"/>
          </a:p>
          <a:p>
            <a:pPr marL="0" indent="0">
              <a:buNone/>
            </a:pPr>
            <a:r>
              <a:rPr lang="tr-TR" dirty="0" smtClean="0"/>
              <a:t>• </a:t>
            </a:r>
            <a:r>
              <a:rPr lang="tr-TR" dirty="0"/>
              <a:t>Ağlama </a:t>
            </a:r>
            <a:r>
              <a:rPr lang="tr-TR" dirty="0" smtClean="0"/>
              <a:t>nöbetleri</a:t>
            </a:r>
          </a:p>
          <a:p>
            <a:pPr marL="0" indent="0">
              <a:buNone/>
            </a:pPr>
            <a:r>
              <a:rPr lang="tr-TR" dirty="0" smtClean="0"/>
              <a:t>• </a:t>
            </a:r>
            <a:r>
              <a:rPr lang="tr-TR" dirty="0"/>
              <a:t>Kıskandığı kişilere veya objelere saldırgan davranması </a:t>
            </a:r>
            <a:endParaRPr lang="tr-TR" dirty="0" smtClean="0"/>
          </a:p>
          <a:p>
            <a:pPr marL="0" indent="0">
              <a:buNone/>
            </a:pPr>
            <a:r>
              <a:rPr lang="tr-TR" dirty="0" smtClean="0"/>
              <a:t>• </a:t>
            </a:r>
            <a:r>
              <a:rPr lang="tr-TR" dirty="0"/>
              <a:t>Küçük yaşlarda ise alt ıslatma, parmak emme, kâbus görme gibi belirtilerin ortaya </a:t>
            </a:r>
            <a:r>
              <a:rPr lang="tr-TR" dirty="0" smtClean="0"/>
              <a:t>çıkması gibi…</a:t>
            </a:r>
            <a:endParaRPr lang="tr-TR" dirty="0"/>
          </a:p>
        </p:txBody>
      </p:sp>
    </p:spTree>
    <p:extLst>
      <p:ext uri="{BB962C8B-B14F-4D97-AF65-F5344CB8AC3E}">
        <p14:creationId xmlns:p14="http://schemas.microsoft.com/office/powerpoint/2010/main" val="3086832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C00000"/>
                </a:solidFill>
              </a:rPr>
              <a:t>Sen Büyüksün, Oyuncağını Kardeşine Ver!</a:t>
            </a:r>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	Bazen </a:t>
            </a:r>
            <a:r>
              <a:rPr lang="tr-TR" dirty="0"/>
              <a:t>anne babalar çocuğun kıskançlık duygusunu bastırabilmek amacıyla kendisinin artık kocaman bir ağabey ya da abla olduğunu söyler ve çocuktan buna uygun davranışlar sergilemesini isterler. Bu tutumla aslında henüz kendisi de küçük bir çocuk olan ağabey ya da abladan taşıyabileceğinden fazlası istenmektedir. Bu ise bir anlamda çocuk istismarıdır. </a:t>
            </a:r>
            <a:endParaRPr lang="tr-TR" dirty="0" smtClean="0"/>
          </a:p>
          <a:p>
            <a:pPr marL="0" indent="0">
              <a:buNone/>
            </a:pPr>
            <a:r>
              <a:rPr lang="tr-TR" dirty="0"/>
              <a:t>	</a:t>
            </a:r>
            <a:r>
              <a:rPr lang="tr-TR" dirty="0" smtClean="0"/>
              <a:t>Böyle </a:t>
            </a:r>
            <a:r>
              <a:rPr lang="tr-TR" dirty="0"/>
              <a:t>bir yaklaşımda diretilmesi, kardeşine karşı, ileriki yıllara da taşınabilen öfke, nefret, düşmanlık vb. duyguların gelişmesine, haksızlığa uğradığı duygusuyla ebeveyne de düşmanlık duymasına, hatta çocukta birtakım davranış bozukluklarına neden olabilir.</a:t>
            </a:r>
          </a:p>
        </p:txBody>
      </p:sp>
    </p:spTree>
    <p:extLst>
      <p:ext uri="{BB962C8B-B14F-4D97-AF65-F5344CB8AC3E}">
        <p14:creationId xmlns:p14="http://schemas.microsoft.com/office/powerpoint/2010/main" val="75570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Biz de Çocuk Büyüttük!</a:t>
            </a:r>
          </a:p>
        </p:txBody>
      </p:sp>
      <p:sp>
        <p:nvSpPr>
          <p:cNvPr id="3" name="İçerik Yer Tutucusu 2"/>
          <p:cNvSpPr>
            <a:spLocks noGrp="1"/>
          </p:cNvSpPr>
          <p:nvPr>
            <p:ph idx="1"/>
          </p:nvPr>
        </p:nvSpPr>
        <p:spPr/>
        <p:txBody>
          <a:bodyPr>
            <a:normAutofit fontScale="85000" lnSpcReduction="10000"/>
          </a:bodyPr>
          <a:lstStyle/>
          <a:p>
            <a:pPr marL="0" indent="0">
              <a:buNone/>
            </a:pPr>
            <a:r>
              <a:rPr lang="tr-TR" dirty="0" smtClean="0"/>
              <a:t>	Akrabaların </a:t>
            </a:r>
            <a:r>
              <a:rPr lang="tr-TR" dirty="0"/>
              <a:t>çocuğun eğitimi üzerindeki katkıları arasında şunlar sayılabilir: </a:t>
            </a:r>
            <a:endParaRPr lang="tr-TR" dirty="0" smtClean="0"/>
          </a:p>
          <a:p>
            <a:r>
              <a:rPr lang="tr-TR" dirty="0" smtClean="0"/>
              <a:t>Anne </a:t>
            </a:r>
            <a:r>
              <a:rPr lang="tr-TR" dirty="0"/>
              <a:t>baba dışında sunulan bir destek ve güç kaynağı olabilmek </a:t>
            </a:r>
            <a:endParaRPr lang="tr-TR" dirty="0" smtClean="0"/>
          </a:p>
          <a:p>
            <a:r>
              <a:rPr lang="tr-TR" dirty="0" smtClean="0"/>
              <a:t>Anne </a:t>
            </a:r>
            <a:r>
              <a:rPr lang="tr-TR" dirty="0"/>
              <a:t>babadan daha fazla sabır ve anlayış </a:t>
            </a:r>
            <a:r>
              <a:rPr lang="tr-TR" dirty="0" smtClean="0"/>
              <a:t>göstermek</a:t>
            </a:r>
          </a:p>
          <a:p>
            <a:r>
              <a:rPr lang="tr-TR" dirty="0" smtClean="0"/>
              <a:t>Özellikle </a:t>
            </a:r>
            <a:r>
              <a:rPr lang="tr-TR" dirty="0"/>
              <a:t>büyükanne ve büyükbabalar için tecrübeden kaynaklanan bir bilgelik </a:t>
            </a:r>
            <a:r>
              <a:rPr lang="tr-TR" dirty="0" smtClean="0"/>
              <a:t>sunabilmek</a:t>
            </a:r>
          </a:p>
          <a:p>
            <a:r>
              <a:rPr lang="tr-TR" dirty="0" smtClean="0"/>
              <a:t>Maddi </a:t>
            </a:r>
            <a:r>
              <a:rPr lang="tr-TR" dirty="0"/>
              <a:t>açıdan destek </a:t>
            </a:r>
            <a:r>
              <a:rPr lang="tr-TR" dirty="0" smtClean="0"/>
              <a:t>olmak</a:t>
            </a:r>
          </a:p>
          <a:p>
            <a:r>
              <a:rPr lang="tr-TR" dirty="0" smtClean="0"/>
              <a:t>Gelenek</a:t>
            </a:r>
            <a:r>
              <a:rPr lang="tr-TR" dirty="0"/>
              <a:t>, görenek ve değerlerin aktarılmasını sağlamak</a:t>
            </a:r>
          </a:p>
        </p:txBody>
      </p:sp>
    </p:spTree>
    <p:extLst>
      <p:ext uri="{BB962C8B-B14F-4D97-AF65-F5344CB8AC3E}">
        <p14:creationId xmlns:p14="http://schemas.microsoft.com/office/powerpoint/2010/main" val="902986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1340768"/>
            <a:ext cx="8136904" cy="1008112"/>
          </a:xfrm>
        </p:spPr>
        <p:txBody>
          <a:bodyPr>
            <a:normAutofit/>
          </a:bodyPr>
          <a:lstStyle/>
          <a:p>
            <a:pPr algn="just"/>
            <a:r>
              <a:rPr lang="tr-TR" sz="2800" i="1" dirty="0">
                <a:solidFill>
                  <a:srgbClr val="C00000"/>
                </a:solidFill>
              </a:rPr>
              <a:t>Aile büyükleri veya akrabalardan çocuk yetiştirme konusunda yardım talep etmeyi düşünen anne babalar</a:t>
            </a:r>
            <a:endParaRPr lang="tr-TR" sz="2800" i="1" dirty="0">
              <a:solidFill>
                <a:srgbClr val="C00000"/>
              </a:solidFill>
            </a:endParaRPr>
          </a:p>
        </p:txBody>
      </p:sp>
      <p:sp>
        <p:nvSpPr>
          <p:cNvPr id="3" name="İçerik Yer Tutucusu 2"/>
          <p:cNvSpPr>
            <a:spLocks noGrp="1"/>
          </p:cNvSpPr>
          <p:nvPr>
            <p:ph idx="1"/>
          </p:nvPr>
        </p:nvSpPr>
        <p:spPr>
          <a:xfrm>
            <a:off x="457200" y="2492896"/>
            <a:ext cx="8229600" cy="3633267"/>
          </a:xfrm>
        </p:spPr>
        <p:txBody>
          <a:bodyPr>
            <a:normAutofit fontScale="62500" lnSpcReduction="20000"/>
          </a:bodyPr>
          <a:lstStyle/>
          <a:p>
            <a:r>
              <a:rPr lang="tr-TR" dirty="0" smtClean="0"/>
              <a:t>Dikkat </a:t>
            </a:r>
            <a:r>
              <a:rPr lang="tr-TR" dirty="0"/>
              <a:t>edilmesini istediğiniz hususları kendilerine uygun bir dille anlatın. </a:t>
            </a:r>
            <a:endParaRPr lang="tr-TR" dirty="0"/>
          </a:p>
          <a:p>
            <a:r>
              <a:rPr lang="tr-TR" dirty="0" smtClean="0"/>
              <a:t>Dikkat </a:t>
            </a:r>
            <a:r>
              <a:rPr lang="tr-TR" dirty="0"/>
              <a:t>edilmesini istediğiniz hususları kâğıtlara okunaklı bir şekilde maddeler hâlinde </a:t>
            </a:r>
            <a:r>
              <a:rPr lang="tr-TR" dirty="0" smtClean="0"/>
              <a:t>yazıp görünür bir yere asın.</a:t>
            </a:r>
          </a:p>
          <a:p>
            <a:r>
              <a:rPr lang="tr-TR" dirty="0" smtClean="0"/>
              <a:t>Çocuklarınıza </a:t>
            </a:r>
            <a:r>
              <a:rPr lang="tr-TR" dirty="0"/>
              <a:t>karşı sergilenmesini istemediğiniz bir davranışı anlatmaya çalışırken bu davranışın çocuk üzerinde ne gibi olumsuz etkileri olabileceğini kısa ve net bir şekilde </a:t>
            </a:r>
            <a:r>
              <a:rPr lang="tr-TR" dirty="0" smtClean="0"/>
              <a:t>açıklayın.</a:t>
            </a:r>
          </a:p>
          <a:p>
            <a:r>
              <a:rPr lang="tr-TR" dirty="0" smtClean="0"/>
              <a:t>Çocuğunuzun </a:t>
            </a:r>
            <a:r>
              <a:rPr lang="tr-TR" dirty="0"/>
              <a:t>eğitimi konusundaki tartışmalarınızı asla çocuğun yanında </a:t>
            </a:r>
            <a:r>
              <a:rPr lang="tr-TR" dirty="0" smtClean="0"/>
              <a:t>yapmayın. </a:t>
            </a:r>
            <a:r>
              <a:rPr lang="tr-TR" dirty="0"/>
              <a:t>Böyle tartışmalara tanık olmak, çocuğun suçluluk duygusu geliştirmesine, anne babasına saygısını yitirmesine veya güvenlik duygusunun sarsılmasına yol açar. </a:t>
            </a:r>
            <a:endParaRPr lang="tr-TR" dirty="0" smtClean="0"/>
          </a:p>
          <a:p>
            <a:r>
              <a:rPr lang="tr-TR" dirty="0" smtClean="0"/>
              <a:t>Çocuğunuza </a:t>
            </a:r>
            <a:r>
              <a:rPr lang="tr-TR" dirty="0"/>
              <a:t>kendi yaklaşımınız konusunda kararlı ve tutarlı olun. Kendinize güvenin ve kararlarınızı kendinizden emin bir şekilde </a:t>
            </a:r>
            <a:r>
              <a:rPr lang="tr-TR" dirty="0" smtClean="0"/>
              <a:t>uygulayın.</a:t>
            </a:r>
          </a:p>
          <a:p>
            <a:r>
              <a:rPr lang="tr-TR" dirty="0" smtClean="0"/>
              <a:t>Bir </a:t>
            </a:r>
            <a:r>
              <a:rPr lang="tr-TR" dirty="0"/>
              <a:t>çocuk geniş ailesinin gücünü hissederek daha sağlıklı ve mutlu büyür. </a:t>
            </a:r>
          </a:p>
        </p:txBody>
      </p:sp>
    </p:spTree>
    <p:extLst>
      <p:ext uri="{BB962C8B-B14F-4D97-AF65-F5344CB8AC3E}">
        <p14:creationId xmlns:p14="http://schemas.microsoft.com/office/powerpoint/2010/main" val="69594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64704"/>
            <a:ext cx="8229600" cy="1008112"/>
          </a:xfrm>
        </p:spPr>
        <p:txBody>
          <a:bodyPr>
            <a:normAutofit/>
          </a:bodyPr>
          <a:lstStyle/>
          <a:p>
            <a:r>
              <a:rPr lang="tr-TR" dirty="0">
                <a:solidFill>
                  <a:srgbClr val="C00000"/>
                </a:solidFill>
              </a:rPr>
              <a:t>İmdat Çocuğum Ergenlik Çağında!</a:t>
            </a:r>
          </a:p>
        </p:txBody>
      </p:sp>
      <p:sp>
        <p:nvSpPr>
          <p:cNvPr id="3" name="İçerik Yer Tutucusu 2"/>
          <p:cNvSpPr>
            <a:spLocks noGrp="1"/>
          </p:cNvSpPr>
          <p:nvPr>
            <p:ph idx="1"/>
          </p:nvPr>
        </p:nvSpPr>
        <p:spPr/>
        <p:txBody>
          <a:bodyPr>
            <a:normAutofit fontScale="62500" lnSpcReduction="20000"/>
          </a:bodyPr>
          <a:lstStyle/>
          <a:p>
            <a:r>
              <a:rPr lang="tr-TR" dirty="0"/>
              <a:t>Ergenlik anne babalığın en zor olduğu dönemlerden birisidir. </a:t>
            </a:r>
            <a:r>
              <a:rPr lang="tr-TR" dirty="0" smtClean="0"/>
              <a:t>Özgürlük </a:t>
            </a:r>
            <a:r>
              <a:rPr lang="tr-TR" dirty="0"/>
              <a:t>arayışı ve büyüdüklerini ispatlama çabası içerisinde, giyimleri, saç kesimleri, dinledikleri müzik gibi konularda aykırı </a:t>
            </a:r>
            <a:r>
              <a:rPr lang="tr-TR" dirty="0" smtClean="0"/>
              <a:t>değişimler </a:t>
            </a:r>
            <a:r>
              <a:rPr lang="tr-TR" dirty="0"/>
              <a:t>yaşayabilirler. Onlarla inatlaşmak bu davranışlarını kalıcı hâle getirebilir. Bu dönemin gelip geçici </a:t>
            </a:r>
            <a:r>
              <a:rPr lang="tr-TR" dirty="0" smtClean="0"/>
              <a:t>bir </a:t>
            </a:r>
            <a:r>
              <a:rPr lang="tr-TR" dirty="0"/>
              <a:t>dönem olduğu unutulmamalıdır. Ergenlik çağında çocuğu olan anne babalara şunlar tavsiye edilebilir: </a:t>
            </a:r>
            <a:endParaRPr lang="tr-TR" dirty="0"/>
          </a:p>
          <a:p>
            <a:r>
              <a:rPr lang="tr-TR" dirty="0" smtClean="0"/>
              <a:t>Asla </a:t>
            </a:r>
            <a:r>
              <a:rPr lang="tr-TR" dirty="0"/>
              <a:t>bağırıp tehdit </a:t>
            </a:r>
            <a:r>
              <a:rPr lang="tr-TR" dirty="0" smtClean="0"/>
              <a:t>etmeyin, vurmaya kalkışmayın, herhangi </a:t>
            </a:r>
            <a:r>
              <a:rPr lang="tr-TR" dirty="0"/>
              <a:t>bir şey yapmadan önce iki kere düşünün. </a:t>
            </a:r>
            <a:endParaRPr lang="tr-TR" dirty="0" smtClean="0"/>
          </a:p>
          <a:p>
            <a:r>
              <a:rPr lang="tr-TR" dirty="0" smtClean="0"/>
              <a:t>Çocuğunuzun </a:t>
            </a:r>
            <a:r>
              <a:rPr lang="tr-TR" dirty="0"/>
              <a:t>büyüdüğünü ve ihtiyaçlarının </a:t>
            </a:r>
            <a:r>
              <a:rPr lang="tr-TR" dirty="0" smtClean="0"/>
              <a:t>farklılaşacağını </a:t>
            </a:r>
            <a:r>
              <a:rPr lang="tr-TR" dirty="0"/>
              <a:t>kabul </a:t>
            </a:r>
            <a:r>
              <a:rPr lang="tr-TR" dirty="0" smtClean="0"/>
              <a:t>edin.</a:t>
            </a:r>
          </a:p>
          <a:p>
            <a:r>
              <a:rPr lang="tr-TR" dirty="0" smtClean="0"/>
              <a:t>Bu </a:t>
            </a:r>
            <a:r>
              <a:rPr lang="tr-TR" dirty="0"/>
              <a:t>dönemde hormon değişimleri yüzünden, kız olsun erkek olsun, çocuğunuzun en çok merak ettiği konuların başında cinsellik gelmektedir. </a:t>
            </a:r>
            <a:r>
              <a:rPr lang="tr-TR" dirty="0" smtClean="0"/>
              <a:t>Merak </a:t>
            </a:r>
            <a:r>
              <a:rPr lang="tr-TR" dirty="0"/>
              <a:t>ettiği konuları size sorabilmesine izin verin. Kulaktan dolma yanlış bilgiler edinmesine yol açmayın. </a:t>
            </a:r>
            <a:endParaRPr lang="tr-TR" dirty="0" smtClean="0"/>
          </a:p>
          <a:p>
            <a:r>
              <a:rPr lang="tr-TR" dirty="0" smtClean="0"/>
              <a:t>Ergenlik </a:t>
            </a:r>
            <a:r>
              <a:rPr lang="tr-TR" dirty="0"/>
              <a:t>çağında cinsellikle ilgili sorular ergenin “Ben normal miyim?” sorusuna cevap aramasından kaynaklanır. Ona göstereceğiniz anlayışlı yaklaşım düşüncelerinden dolayı suçluluk duymamasına ve sağlıklı gelişimine yardımcı </a:t>
            </a:r>
            <a:r>
              <a:rPr lang="tr-TR" dirty="0" smtClean="0"/>
              <a:t>olacaktır.</a:t>
            </a:r>
            <a:endParaRPr lang="tr-TR" dirty="0"/>
          </a:p>
        </p:txBody>
      </p:sp>
    </p:spTree>
    <p:extLst>
      <p:ext uri="{BB962C8B-B14F-4D97-AF65-F5344CB8AC3E}">
        <p14:creationId xmlns:p14="http://schemas.microsoft.com/office/powerpoint/2010/main" val="1445728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2506290"/>
          </a:xfrm>
        </p:spPr>
        <p:txBody>
          <a:bodyPr/>
          <a:lstStyle/>
          <a:p>
            <a:r>
              <a:rPr lang="tr-TR" dirty="0">
                <a:solidFill>
                  <a:srgbClr val="C00000"/>
                </a:solidFill>
              </a:rPr>
              <a:t>Yaşam Boyu Değişen Rollere Uyum</a:t>
            </a:r>
          </a:p>
        </p:txBody>
      </p:sp>
      <p:sp>
        <p:nvSpPr>
          <p:cNvPr id="3" name="İçerik Yer Tutucusu 2"/>
          <p:cNvSpPr>
            <a:spLocks noGrp="1"/>
          </p:cNvSpPr>
          <p:nvPr>
            <p:ph idx="1"/>
          </p:nvPr>
        </p:nvSpPr>
        <p:spPr>
          <a:xfrm>
            <a:off x="457200" y="2492896"/>
            <a:ext cx="8075240" cy="3633267"/>
          </a:xfrm>
        </p:spPr>
        <p:txBody>
          <a:bodyPr>
            <a:normAutofit fontScale="92500" lnSpcReduction="20000"/>
          </a:bodyPr>
          <a:lstStyle/>
          <a:p>
            <a:pPr marL="0" indent="0">
              <a:buNone/>
            </a:pPr>
            <a:r>
              <a:rPr lang="tr-TR" dirty="0" smtClean="0"/>
              <a:t>	Evlilik </a:t>
            </a:r>
            <a:r>
              <a:rPr lang="tr-TR" dirty="0"/>
              <a:t>ve aile hayatı sanıldığı gibi durağan bir yapı değildir. Yıllar içerisinde kazanılan rollerle gelişip değişir. Evlilik eşlere değişik roller ve gelişim görevleri ile birlikte kendilerini tekrar tekrar yeniden tecrübe etme şansı sunar. Yeni evlenen bir çift, karı koca olmayı öğrenirken bu rolün getirdiği yaşantılara da uyum sağlamaya çalışır. İlk bebeklerini kucaklarına aldıklarında ise artık karı koca rolüne anne baba rolleri de eklenmiş olur.</a:t>
            </a:r>
          </a:p>
        </p:txBody>
      </p:sp>
    </p:spTree>
    <p:extLst>
      <p:ext uri="{BB962C8B-B14F-4D97-AF65-F5344CB8AC3E}">
        <p14:creationId xmlns:p14="http://schemas.microsoft.com/office/powerpoint/2010/main" val="706948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Ç</a:t>
            </a:r>
            <a:r>
              <a:rPr lang="tr-TR" dirty="0" smtClean="0"/>
              <a:t>ocukların </a:t>
            </a:r>
            <a:r>
              <a:rPr lang="tr-TR" dirty="0"/>
              <a:t>içinde bulunduğu gelişim evrelerine göre de farklılık gösterir. Okul öncesi çağda çocuğu olan bir anne babanın rol ve sorumlulukları, ilkokul çağında ya da ergenlik çağında çocuğu olanlardan farklılık gösterir. Yaşamın çifte deneme şansı sunduğu karı kocalık rolüne eklenen anne babalık rolü, çocuklar büyüyüp evlendi- </a:t>
            </a:r>
            <a:r>
              <a:rPr lang="tr-TR" dirty="0" err="1"/>
              <a:t>ğinde</a:t>
            </a:r>
            <a:r>
              <a:rPr lang="tr-TR" dirty="0"/>
              <a:t> yeni bir kimlik daha kazanır. Artık büyükanne ve büyükbaba olmayı da tecrübe ederler. Bu sefer çiftin hayatında oluşan bir başka önemli değişim, çocukların evden ayrılmasıyla birlikte, tıpkı evliliklerinin ilk günlerinde olduğu gibi yeniden baş başa kalmalarıdır.</a:t>
            </a:r>
          </a:p>
        </p:txBody>
      </p:sp>
    </p:spTree>
    <p:extLst>
      <p:ext uri="{BB962C8B-B14F-4D97-AF65-F5344CB8AC3E}">
        <p14:creationId xmlns:p14="http://schemas.microsoft.com/office/powerpoint/2010/main" val="1927889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764704"/>
            <a:ext cx="8229600" cy="992735"/>
          </a:xfrm>
        </p:spPr>
        <p:txBody>
          <a:bodyPr/>
          <a:lstStyle/>
          <a:p>
            <a:r>
              <a:rPr lang="tr-TR" dirty="0" smtClean="0">
                <a:solidFill>
                  <a:srgbClr val="C00000"/>
                </a:solidFill>
              </a:rPr>
              <a:t>UNUTMAYIN !</a:t>
            </a:r>
            <a:endParaRPr lang="tr-TR" dirty="0">
              <a:solidFill>
                <a:srgbClr val="C00000"/>
              </a:solidFill>
            </a:endParaRPr>
          </a:p>
        </p:txBody>
      </p:sp>
      <p:sp>
        <p:nvSpPr>
          <p:cNvPr id="3" name="İçerik Yer Tutucusu 2"/>
          <p:cNvSpPr>
            <a:spLocks noGrp="1"/>
          </p:cNvSpPr>
          <p:nvPr>
            <p:ph idx="1"/>
          </p:nvPr>
        </p:nvSpPr>
        <p:spPr>
          <a:xfrm>
            <a:off x="375313" y="2708920"/>
            <a:ext cx="8229600" cy="4525963"/>
          </a:xfrm>
        </p:spPr>
        <p:txBody>
          <a:bodyPr/>
          <a:lstStyle/>
          <a:p>
            <a:pPr marL="0" indent="0">
              <a:buNone/>
            </a:pPr>
            <a:r>
              <a:rPr lang="tr-TR" dirty="0" smtClean="0"/>
              <a:t>	Anne </a:t>
            </a:r>
            <a:r>
              <a:rPr lang="tr-TR" dirty="0"/>
              <a:t>babalık rolünüzün karı kocalık rolünüzün önüne geçmesine izin vermeyin. Çocuklar büyüyüp evden ayrıldıklarında, karı koca rolünüze yaptığınız yatırımlar bundan sonraki hayatınızın mutluluğunu sağlayacaktır.</a:t>
            </a:r>
          </a:p>
        </p:txBody>
      </p:sp>
    </p:spTree>
    <p:extLst>
      <p:ext uri="{BB962C8B-B14F-4D97-AF65-F5344CB8AC3E}">
        <p14:creationId xmlns:p14="http://schemas.microsoft.com/office/powerpoint/2010/main" val="154048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İçerik</a:t>
            </a:r>
            <a:endParaRPr lang="tr-TR" b="1" dirty="0">
              <a:solidFill>
                <a:srgbClr val="C00000"/>
              </a:solidFill>
            </a:endParaRPr>
          </a:p>
        </p:txBody>
      </p:sp>
      <p:sp>
        <p:nvSpPr>
          <p:cNvPr id="717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20000"/>
              </a:spcBef>
              <a:spcAft>
                <a:spcPct val="0"/>
              </a:spcAft>
              <a:defRPr sz="2800" b="1">
                <a:solidFill>
                  <a:schemeClr val="tx1"/>
                </a:solidFill>
                <a:latin typeface="Comic Sans MS" pitchFamily="66" charset="0"/>
              </a:defRPr>
            </a:lvl6pPr>
            <a:lvl7pPr marL="2971800" indent="-228600" eaLnBrk="0" fontAlgn="base" hangingPunct="0">
              <a:spcBef>
                <a:spcPct val="20000"/>
              </a:spcBef>
              <a:spcAft>
                <a:spcPct val="0"/>
              </a:spcAft>
              <a:defRPr sz="2800" b="1">
                <a:solidFill>
                  <a:schemeClr val="tx1"/>
                </a:solidFill>
                <a:latin typeface="Comic Sans MS" pitchFamily="66" charset="0"/>
              </a:defRPr>
            </a:lvl7pPr>
            <a:lvl8pPr marL="3429000" indent="-228600" eaLnBrk="0" fontAlgn="base" hangingPunct="0">
              <a:spcBef>
                <a:spcPct val="20000"/>
              </a:spcBef>
              <a:spcAft>
                <a:spcPct val="0"/>
              </a:spcAft>
              <a:defRPr sz="2800" b="1">
                <a:solidFill>
                  <a:schemeClr val="tx1"/>
                </a:solidFill>
                <a:latin typeface="Comic Sans MS" pitchFamily="66" charset="0"/>
              </a:defRPr>
            </a:lvl8pPr>
            <a:lvl9pPr marL="3886200" indent="-228600" eaLnBrk="0" fontAlgn="base" hangingPunct="0">
              <a:spcBef>
                <a:spcPct val="20000"/>
              </a:spcBef>
              <a:spcAft>
                <a:spcPct val="0"/>
              </a:spcAft>
              <a:defRPr sz="2800" b="1">
                <a:solidFill>
                  <a:schemeClr val="tx1"/>
                </a:solidFill>
                <a:latin typeface="Comic Sans MS" pitchFamily="66" charset="0"/>
              </a:defRPr>
            </a:lvl9pPr>
          </a:lstStyle>
          <a:p>
            <a:pPr eaLnBrk="1" hangingPunct="1"/>
            <a:fld id="{0AF0E655-D821-4080-A563-78BE5167F538}" type="slidenum">
              <a:rPr lang="tr-TR" altLang="tr-TR" sz="1000">
                <a:latin typeface="Arial" pitchFamily="34" charset="0"/>
              </a:rPr>
              <a:pPr eaLnBrk="1" hangingPunct="1"/>
              <a:t>3</a:t>
            </a:fld>
            <a:endParaRPr lang="tr-TR" altLang="tr-TR" sz="1000" dirty="0">
              <a:latin typeface="Arial" pitchFamily="34" charset="0"/>
            </a:endParaRPr>
          </a:p>
        </p:txBody>
      </p:sp>
      <p:sp>
        <p:nvSpPr>
          <p:cNvPr id="3" name="İçerik Yer Tutucusu 2"/>
          <p:cNvSpPr>
            <a:spLocks noGrp="1"/>
          </p:cNvSpPr>
          <p:nvPr>
            <p:ph idx="1"/>
          </p:nvPr>
        </p:nvSpPr>
        <p:spPr>
          <a:xfrm>
            <a:off x="457200" y="2492896"/>
            <a:ext cx="8229600" cy="4525963"/>
          </a:xfrm>
        </p:spPr>
        <p:txBody>
          <a:bodyPr>
            <a:normAutofit/>
          </a:bodyPr>
          <a:lstStyle/>
          <a:p>
            <a:pPr>
              <a:buFont typeface="Wingdings" pitchFamily="2" charset="2"/>
              <a:buChar char="ü"/>
              <a:defRPr/>
            </a:pPr>
            <a:r>
              <a:rPr lang="tr-TR" dirty="0" smtClean="0"/>
              <a:t>Yaygın ebeveyn tutumları</a:t>
            </a:r>
          </a:p>
          <a:p>
            <a:pPr>
              <a:buFont typeface="Wingdings" pitchFamily="2" charset="2"/>
              <a:buChar char="ü"/>
              <a:defRPr/>
            </a:pPr>
            <a:r>
              <a:rPr lang="tr-TR" dirty="0" smtClean="0"/>
              <a:t>Etkili ebeveynliğin temel unsurları</a:t>
            </a:r>
          </a:p>
          <a:p>
            <a:pPr>
              <a:buFont typeface="Wingdings" pitchFamily="2" charset="2"/>
              <a:buChar char="ü"/>
              <a:defRPr/>
            </a:pPr>
            <a:r>
              <a:rPr lang="tr-TR" dirty="0" smtClean="0"/>
              <a:t>Kardeş kıskançlığı ve ailenin rolü</a:t>
            </a:r>
          </a:p>
          <a:p>
            <a:pPr>
              <a:buFont typeface="Wingdings" pitchFamily="2" charset="2"/>
              <a:buChar char="ü"/>
              <a:defRPr/>
            </a:pPr>
            <a:r>
              <a:rPr lang="tr-TR" dirty="0" smtClean="0"/>
              <a:t>Akrabaların </a:t>
            </a:r>
            <a:r>
              <a:rPr lang="tr-TR" dirty="0" smtClean="0"/>
              <a:t>çocuk yetiştirme etkileri</a:t>
            </a:r>
          </a:p>
          <a:p>
            <a:pPr>
              <a:buFont typeface="Wingdings" pitchFamily="2" charset="2"/>
              <a:buChar char="ü"/>
              <a:defRPr/>
            </a:pPr>
            <a:r>
              <a:rPr lang="tr-TR" dirty="0" smtClean="0"/>
              <a:t>Değişen </a:t>
            </a:r>
            <a:r>
              <a:rPr lang="tr-TR" dirty="0"/>
              <a:t>rollerle aile yaşam </a:t>
            </a:r>
            <a:r>
              <a:rPr lang="tr-TR" dirty="0" smtClean="0"/>
              <a:t>döngüsü </a:t>
            </a:r>
          </a:p>
        </p:txBody>
      </p:sp>
    </p:spTree>
    <p:extLst>
      <p:ext uri="{BB962C8B-B14F-4D97-AF65-F5344CB8AC3E}">
        <p14:creationId xmlns:p14="http://schemas.microsoft.com/office/powerpoint/2010/main" val="259000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5616" y="274638"/>
            <a:ext cx="7571184" cy="1143000"/>
          </a:xfrm>
        </p:spPr>
        <p:txBody>
          <a:bodyPr/>
          <a:lstStyle/>
          <a:p>
            <a:r>
              <a:rPr lang="tr-TR" dirty="0">
                <a:solidFill>
                  <a:srgbClr val="C00000"/>
                </a:solidFill>
              </a:rPr>
              <a:t>Çocuklar Büyüdüğünde…</a:t>
            </a:r>
          </a:p>
        </p:txBody>
      </p:sp>
      <p:sp>
        <p:nvSpPr>
          <p:cNvPr id="3" name="İçerik Yer Tutucusu 2"/>
          <p:cNvSpPr>
            <a:spLocks noGrp="1"/>
          </p:cNvSpPr>
          <p:nvPr>
            <p:ph idx="1"/>
          </p:nvPr>
        </p:nvSpPr>
        <p:spPr/>
        <p:txBody>
          <a:bodyPr>
            <a:normAutofit fontScale="92500" lnSpcReduction="10000"/>
          </a:bodyPr>
          <a:lstStyle/>
          <a:p>
            <a:r>
              <a:rPr lang="tr-TR" dirty="0"/>
              <a:t>Çocuklar büyüyüp kendi hayatlarını kurduklarında anne babalarıyla aralarında yetişkin-yetişkin ilişkisi başlar. Artık çocuklar evlenebilir, evden ayrılabilir, onların da kendi çocukları olabilir. ebeveynin çocuklarının kendi hayatlarını kurma çabasına saygı göstermesi </a:t>
            </a:r>
            <a:r>
              <a:rPr lang="tr-TR" dirty="0" smtClean="0"/>
              <a:t>önemlidir.</a:t>
            </a:r>
          </a:p>
          <a:p>
            <a:r>
              <a:rPr lang="tr-TR" dirty="0"/>
              <a:t>K</a:t>
            </a:r>
            <a:r>
              <a:rPr lang="tr-TR" dirty="0" smtClean="0"/>
              <a:t>endi </a:t>
            </a:r>
            <a:r>
              <a:rPr lang="tr-TR" dirty="0"/>
              <a:t>anne babasına aşırı bağlı bir kadın veya erkek kendi ailesinin sorumluluklarını almakta zorlanır, kendi çocuklarına karşı sağlıklı bir anne baba rolü sergileyemez.</a:t>
            </a:r>
          </a:p>
        </p:txBody>
      </p:sp>
    </p:spTree>
    <p:extLst>
      <p:ext uri="{BB962C8B-B14F-4D97-AF65-F5344CB8AC3E}">
        <p14:creationId xmlns:p14="http://schemas.microsoft.com/office/powerpoint/2010/main" val="911340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Altın Yıllar </a:t>
            </a:r>
          </a:p>
        </p:txBody>
      </p:sp>
      <p:sp>
        <p:nvSpPr>
          <p:cNvPr id="3" name="İçerik Yer Tutucusu 2"/>
          <p:cNvSpPr>
            <a:spLocks noGrp="1"/>
          </p:cNvSpPr>
          <p:nvPr>
            <p:ph idx="1"/>
          </p:nvPr>
        </p:nvSpPr>
        <p:spPr/>
        <p:txBody>
          <a:bodyPr/>
          <a:lstStyle/>
          <a:p>
            <a:pPr marL="0" indent="0">
              <a:buNone/>
            </a:pPr>
            <a:r>
              <a:rPr lang="tr-TR" dirty="0" smtClean="0"/>
              <a:t>	Çocuklar </a:t>
            </a:r>
            <a:r>
              <a:rPr lang="tr-TR" dirty="0"/>
              <a:t>evden ayrılıp eşler evliliklerinin ilk yıllarında olduğu gibi baş başa kaldıklarında ilk zamanlar evin birden bire boşalmış olması pek çok çifte zor gelir. Bu dönemde çiftin kendilerini bir boşlukta hissetmeleri, hüzün ve burukluk duymaları normaldir. Bu </a:t>
            </a:r>
            <a:r>
              <a:rPr lang="tr-TR" dirty="0" smtClean="0"/>
              <a:t>duygular </a:t>
            </a:r>
            <a:r>
              <a:rPr lang="tr-TR" dirty="0"/>
              <a:t>hemen herkesin bu dönemde yaşadığı normal ve gelip geçici duygulardır.</a:t>
            </a:r>
          </a:p>
        </p:txBody>
      </p:sp>
    </p:spTree>
    <p:extLst>
      <p:ext uri="{BB962C8B-B14F-4D97-AF65-F5344CB8AC3E}">
        <p14:creationId xmlns:p14="http://schemas.microsoft.com/office/powerpoint/2010/main" val="1633885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Büyük Ebeveynlik </a:t>
            </a:r>
          </a:p>
        </p:txBody>
      </p:sp>
      <p:sp>
        <p:nvSpPr>
          <p:cNvPr id="3" name="İçerik Yer Tutucusu 2"/>
          <p:cNvSpPr>
            <a:spLocks noGrp="1"/>
          </p:cNvSpPr>
          <p:nvPr>
            <p:ph idx="1"/>
          </p:nvPr>
        </p:nvSpPr>
        <p:spPr/>
        <p:txBody>
          <a:bodyPr>
            <a:normAutofit/>
          </a:bodyPr>
          <a:lstStyle/>
          <a:p>
            <a:pPr marL="0" indent="0">
              <a:buNone/>
            </a:pPr>
            <a:r>
              <a:rPr lang="tr-TR" dirty="0" smtClean="0"/>
              <a:t>	Torun </a:t>
            </a:r>
            <a:r>
              <a:rPr lang="tr-TR" dirty="0"/>
              <a:t>sahibi olmak her değişimde olduğu gibi uyum gerektiren bir süreçtir. </a:t>
            </a:r>
            <a:endParaRPr lang="tr-TR" dirty="0" smtClean="0"/>
          </a:p>
          <a:p>
            <a:pPr marL="0" indent="0">
              <a:buNone/>
            </a:pPr>
            <a:r>
              <a:rPr lang="tr-TR" dirty="0"/>
              <a:t>	</a:t>
            </a:r>
            <a:r>
              <a:rPr lang="tr-TR" dirty="0" smtClean="0"/>
              <a:t>Büyükanne </a:t>
            </a:r>
            <a:r>
              <a:rPr lang="tr-TR" dirty="0"/>
              <a:t>ya da büyükbaba olmak kişiye birçok şey kazandırır: doyurucu bir duygu alışverişi, kendini yeni bir gözle değerlendirme, pek çok yeni şey öğrenme, hayata bağlanma, kişiliğini zenginleştirme, olgunluk, bilgelik vb. </a:t>
            </a:r>
          </a:p>
        </p:txBody>
      </p:sp>
    </p:spTree>
    <p:extLst>
      <p:ext uri="{BB962C8B-B14F-4D97-AF65-F5344CB8AC3E}">
        <p14:creationId xmlns:p14="http://schemas.microsoft.com/office/powerpoint/2010/main" val="567894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Torun Sahiplerine Öneriler</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	Torununuzla </a:t>
            </a:r>
            <a:r>
              <a:rPr lang="tr-TR" dirty="0"/>
              <a:t>birlikte geçirdiğiniz vakti verimli kılmak için şunlara dikkat </a:t>
            </a:r>
            <a:r>
              <a:rPr lang="tr-TR" dirty="0" smtClean="0"/>
              <a:t>edebilirsiniz:</a:t>
            </a:r>
          </a:p>
          <a:p>
            <a:r>
              <a:rPr lang="tr-TR" dirty="0" smtClean="0"/>
              <a:t>Günlük </a:t>
            </a:r>
            <a:r>
              <a:rPr lang="tr-TR" dirty="0"/>
              <a:t>hayatta yaptığınız işlerde ona küçük görevler vererek oyalanmasını sağlarken bir yandan işinizi tamamlayabilirsiniz. </a:t>
            </a:r>
            <a:endParaRPr lang="tr-TR" dirty="0" smtClean="0"/>
          </a:p>
          <a:p>
            <a:r>
              <a:rPr lang="tr-TR" dirty="0" smtClean="0"/>
              <a:t>Onu </a:t>
            </a:r>
            <a:r>
              <a:rPr lang="tr-TR" dirty="0"/>
              <a:t>mutlaka dışarı çıkartın. Çocuklar dışarıda olmayı severler. </a:t>
            </a:r>
            <a:endParaRPr lang="tr-TR" dirty="0" smtClean="0"/>
          </a:p>
          <a:p>
            <a:r>
              <a:rPr lang="tr-TR" dirty="0" smtClean="0"/>
              <a:t>Onun </a:t>
            </a:r>
            <a:r>
              <a:rPr lang="tr-TR" dirty="0"/>
              <a:t>sevdiği bir çocuk romanını beraberce sesli okuyun. </a:t>
            </a:r>
            <a:endParaRPr lang="tr-TR" dirty="0" smtClean="0"/>
          </a:p>
          <a:p>
            <a:r>
              <a:rPr lang="tr-TR" dirty="0" smtClean="0"/>
              <a:t>Onlara </a:t>
            </a:r>
            <a:r>
              <a:rPr lang="tr-TR" dirty="0"/>
              <a:t>kendi anne babalarının çocukluklarıyla ilgili hatıralar aktarın</a:t>
            </a:r>
            <a:r>
              <a:rPr lang="tr-TR" dirty="0" smtClean="0"/>
              <a:t>.</a:t>
            </a:r>
          </a:p>
          <a:p>
            <a:r>
              <a:rPr lang="tr-TR" dirty="0" smtClean="0"/>
              <a:t>Torununuza </a:t>
            </a:r>
            <a:r>
              <a:rPr lang="tr-TR" dirty="0"/>
              <a:t>nasıl ders çalıştıracağınızı, okul </a:t>
            </a:r>
            <a:r>
              <a:rPr lang="tr-TR" dirty="0" smtClean="0"/>
              <a:t>başarısını </a:t>
            </a:r>
            <a:r>
              <a:rPr lang="tr-TR" dirty="0"/>
              <a:t>arttırmak için neler yapabileceğinizi öğrenin. </a:t>
            </a:r>
          </a:p>
        </p:txBody>
      </p:sp>
    </p:spTree>
    <p:extLst>
      <p:ext uri="{BB962C8B-B14F-4D97-AF65-F5344CB8AC3E}">
        <p14:creationId xmlns:p14="http://schemas.microsoft.com/office/powerpoint/2010/main" val="1240485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C00000"/>
                </a:solidFill>
              </a:rPr>
              <a:t>Sizin Büyük Ebeveynlik Stiliniz Hangisi?</a:t>
            </a:r>
          </a:p>
        </p:txBody>
      </p:sp>
      <p:sp>
        <p:nvSpPr>
          <p:cNvPr id="3" name="İçerik Yer Tutucusu 2"/>
          <p:cNvSpPr>
            <a:spLocks noGrp="1"/>
          </p:cNvSpPr>
          <p:nvPr>
            <p:ph idx="1"/>
          </p:nvPr>
        </p:nvSpPr>
        <p:spPr/>
        <p:txBody>
          <a:bodyPr>
            <a:normAutofit fontScale="77500" lnSpcReduction="20000"/>
          </a:bodyPr>
          <a:lstStyle/>
          <a:p>
            <a:r>
              <a:rPr lang="tr-TR" i="1" dirty="0"/>
              <a:t>Resmî büyük ebeveynler</a:t>
            </a:r>
            <a:r>
              <a:rPr lang="tr-TR" dirty="0"/>
              <a:t>: Bu tip ebeveynler torunlarıyla ilgilidir ancak anne babalarından izinsiz hareket etmek veya çocukların bakımlarına gereksiz yere karışmak </a:t>
            </a:r>
            <a:r>
              <a:rPr lang="tr-TR" smtClean="0"/>
              <a:t>istemezler.</a:t>
            </a:r>
          </a:p>
          <a:p>
            <a:endParaRPr lang="tr-TR" dirty="0" smtClean="0"/>
          </a:p>
          <a:p>
            <a:r>
              <a:rPr lang="tr-TR" i="1" dirty="0"/>
              <a:t>E</a:t>
            </a:r>
            <a:r>
              <a:rPr lang="tr-TR" i="1" dirty="0" smtClean="0"/>
              <a:t>ğlence </a:t>
            </a:r>
            <a:r>
              <a:rPr lang="tr-TR" i="1" dirty="0"/>
              <a:t>odaklı büyük ebeveynler</a:t>
            </a:r>
            <a:r>
              <a:rPr lang="tr-TR" dirty="0"/>
              <a:t>: Bu tip ebeveynler </a:t>
            </a:r>
            <a:r>
              <a:rPr lang="tr-TR" dirty="0" err="1"/>
              <a:t>gayriresmî</a:t>
            </a:r>
            <a:r>
              <a:rPr lang="tr-TR" dirty="0"/>
              <a:t> davranırlar. Torunlarına ve büyük ebeveynliğe yaklaşımları eğlence dolu ve </a:t>
            </a:r>
            <a:r>
              <a:rPr lang="tr-TR" dirty="0" smtClean="0"/>
              <a:t>neşelidir.</a:t>
            </a:r>
          </a:p>
          <a:p>
            <a:endParaRPr lang="tr-TR" dirty="0" smtClean="0"/>
          </a:p>
          <a:p>
            <a:r>
              <a:rPr lang="tr-TR" i="1" dirty="0" smtClean="0"/>
              <a:t>Mesafeli </a:t>
            </a:r>
            <a:r>
              <a:rPr lang="tr-TR" i="1" dirty="0"/>
              <a:t>büyük ebeveynler</a:t>
            </a:r>
            <a:r>
              <a:rPr lang="tr-TR" dirty="0"/>
              <a:t>: Bu ebeveynler de torunlarının bakımına yardımcı olmaya istekli ancak bu yardımı </a:t>
            </a:r>
            <a:r>
              <a:rPr lang="tr-TR" dirty="0" smtClean="0"/>
              <a:t>düzenli </a:t>
            </a:r>
            <a:r>
              <a:rPr lang="tr-TR" dirty="0"/>
              <a:t>olarak sunamayan ebeveynlerdir. Torunlarını daha seyrek olarak ararlar. Daha ziyade bayramlarda ve özel günlerde torunlarıyla bir araya </a:t>
            </a:r>
            <a:r>
              <a:rPr lang="tr-TR" dirty="0" smtClean="0"/>
              <a:t>gelirler.</a:t>
            </a:r>
            <a:endParaRPr lang="tr-TR" dirty="0"/>
          </a:p>
        </p:txBody>
      </p:sp>
    </p:spTree>
    <p:extLst>
      <p:ext uri="{BB962C8B-B14F-4D97-AF65-F5344CB8AC3E}">
        <p14:creationId xmlns:p14="http://schemas.microsoft.com/office/powerpoint/2010/main" val="24462565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087723" y="2492896"/>
            <a:ext cx="4752528" cy="1296144"/>
          </a:xfrm>
          <a:solidFill>
            <a:schemeClr val="accent2"/>
          </a:solidFill>
        </p:spPr>
        <p:style>
          <a:lnRef idx="0">
            <a:schemeClr val="accent2"/>
          </a:lnRef>
          <a:fillRef idx="3">
            <a:schemeClr val="accent2"/>
          </a:fillRef>
          <a:effectRef idx="3">
            <a:schemeClr val="accent2"/>
          </a:effectRef>
          <a:fontRef idx="minor">
            <a:schemeClr val="lt1"/>
          </a:fontRef>
        </p:style>
        <p:txBody>
          <a:bodyPr>
            <a:normAutofit fontScale="90000"/>
          </a:bodyPr>
          <a:lstStyle/>
          <a:p>
            <a:r>
              <a:rPr lang="tr-TR" altLang="tr-TR" b="1" dirty="0" smtClean="0">
                <a:solidFill>
                  <a:schemeClr val="bg2"/>
                </a:solidFill>
                <a:effectLst>
                  <a:outerShdw blurRad="38100" dist="38100" dir="2700000" algn="tl">
                    <a:srgbClr val="000000">
                      <a:alpha val="43137"/>
                    </a:srgbClr>
                  </a:outerShdw>
                </a:effectLst>
              </a:rPr>
              <a:t>Dinlediğiniz İçin Teşekkür Ederim.</a:t>
            </a:r>
            <a:endParaRPr lang="tr-TR" altLang="tr-TR" b="1" dirty="0">
              <a:solidFill>
                <a:schemeClr val="bg2"/>
              </a:solidFill>
              <a:effectLst>
                <a:outerShdw blurRad="38100" dist="38100" dir="2700000" algn="tl">
                  <a:srgbClr val="000000">
                    <a:alpha val="43137"/>
                  </a:srgbClr>
                </a:outerShdw>
              </a:effectLst>
            </a:endParaRPr>
          </a:p>
        </p:txBody>
      </p:sp>
      <p:sp>
        <p:nvSpPr>
          <p:cNvPr id="2" name="Metin kutusu 1"/>
          <p:cNvSpPr txBox="1"/>
          <p:nvPr/>
        </p:nvSpPr>
        <p:spPr>
          <a:xfrm>
            <a:off x="2771800" y="4053782"/>
            <a:ext cx="2952328" cy="954107"/>
          </a:xfrm>
          <a:prstGeom prst="rect">
            <a:avLst/>
          </a:prstGeom>
        </p:spPr>
        <p:style>
          <a:lnRef idx="0">
            <a:schemeClr val="accent2"/>
          </a:lnRef>
          <a:fillRef idx="1002">
            <a:schemeClr val="lt1"/>
          </a:fillRef>
          <a:effectRef idx="3">
            <a:schemeClr val="accent2"/>
          </a:effectRef>
          <a:fontRef idx="minor">
            <a:schemeClr val="lt1"/>
          </a:fontRef>
        </p:style>
        <p:txBody>
          <a:bodyPr wrap="square" rtlCol="0">
            <a:spAutoFit/>
          </a:bodyPr>
          <a:lstStyle/>
          <a:p>
            <a:pPr algn="ctr"/>
            <a:r>
              <a:rPr lang="tr-TR" sz="2800" b="1" dirty="0" smtClean="0">
                <a:solidFill>
                  <a:schemeClr val="accent2"/>
                </a:solidFill>
              </a:rPr>
              <a:t>Gül KAPLAN</a:t>
            </a:r>
          </a:p>
          <a:p>
            <a:pPr algn="ctr"/>
            <a:r>
              <a:rPr lang="tr-TR" sz="2800" b="1" dirty="0" smtClean="0">
                <a:solidFill>
                  <a:schemeClr val="accent2"/>
                </a:solidFill>
              </a:rPr>
              <a:t>Sosyal Çalışmacı</a:t>
            </a:r>
            <a:endParaRPr lang="tr-TR" sz="2800" b="1" dirty="0">
              <a:solidFill>
                <a:schemeClr val="accent2"/>
              </a:solidFill>
            </a:endParaRPr>
          </a:p>
        </p:txBody>
      </p:sp>
      <p:sp>
        <p:nvSpPr>
          <p:cNvPr id="3" name="Metin kutusu 2"/>
          <p:cNvSpPr txBox="1"/>
          <p:nvPr/>
        </p:nvSpPr>
        <p:spPr>
          <a:xfrm>
            <a:off x="2312213" y="5339794"/>
            <a:ext cx="4303549" cy="923330"/>
          </a:xfrm>
          <a:prstGeom prst="rect">
            <a:avLst/>
          </a:prstGeom>
        </p:spPr>
        <p:style>
          <a:lnRef idx="0">
            <a:scrgbClr r="0" g="0" b="0"/>
          </a:lnRef>
          <a:fillRef idx="1001">
            <a:schemeClr val="lt1"/>
          </a:fillRef>
          <a:effectRef idx="0">
            <a:scrgbClr r="0" g="0" b="0"/>
          </a:effectRef>
          <a:fontRef idx="major"/>
        </p:style>
        <p:txBody>
          <a:bodyPr wrap="none" rtlCol="0">
            <a:spAutoFit/>
          </a:bodyPr>
          <a:lstStyle/>
          <a:p>
            <a:pPr algn="ctr"/>
            <a:r>
              <a:rPr lang="tr-TR" dirty="0" smtClean="0">
                <a:solidFill>
                  <a:schemeClr val="accent2"/>
                </a:solidFill>
              </a:rPr>
              <a:t>Bartın Aile ve Sosyal Politikalar İl Müdürlüğü</a:t>
            </a:r>
          </a:p>
          <a:p>
            <a:pPr algn="ctr"/>
            <a:r>
              <a:rPr lang="tr-TR" dirty="0" smtClean="0">
                <a:solidFill>
                  <a:schemeClr val="accent2"/>
                </a:solidFill>
              </a:rPr>
              <a:t>Sosyal Hizmet Merkezi Müdürlüğü</a:t>
            </a:r>
          </a:p>
          <a:p>
            <a:pPr algn="ctr"/>
            <a:r>
              <a:rPr lang="tr-TR" dirty="0" smtClean="0">
                <a:solidFill>
                  <a:schemeClr val="accent2"/>
                </a:solidFill>
              </a:rPr>
              <a:t>Tel: 0378 227 30 38</a:t>
            </a:r>
          </a:p>
        </p:txBody>
      </p:sp>
    </p:spTree>
    <p:extLst>
      <p:ext uri="{BB962C8B-B14F-4D97-AF65-F5344CB8AC3E}">
        <p14:creationId xmlns:p14="http://schemas.microsoft.com/office/powerpoint/2010/main" val="2329532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520" y="1136712"/>
            <a:ext cx="7787208" cy="926976"/>
          </a:xfrm>
        </p:spPr>
        <p:txBody>
          <a:bodyPr>
            <a:normAutofit fontScale="90000"/>
          </a:bodyPr>
          <a:lstStyle/>
          <a:p>
            <a:r>
              <a:rPr lang="tr-TR" dirty="0" smtClean="0">
                <a:solidFill>
                  <a:srgbClr val="C00000"/>
                </a:solidFill>
              </a:rPr>
              <a:t>Ebeveynin Sorumlulukları Nelerdir?</a:t>
            </a:r>
            <a:endParaRPr lang="tr-TR" dirty="0">
              <a:solidFill>
                <a:srgbClr val="C00000"/>
              </a:solidFill>
            </a:endParaRPr>
          </a:p>
        </p:txBody>
      </p:sp>
      <p:sp>
        <p:nvSpPr>
          <p:cNvPr id="3" name="İçerik Yer Tutucusu 2"/>
          <p:cNvSpPr>
            <a:spLocks noGrp="1"/>
          </p:cNvSpPr>
          <p:nvPr>
            <p:ph idx="1"/>
          </p:nvPr>
        </p:nvSpPr>
        <p:spPr/>
        <p:txBody>
          <a:bodyPr>
            <a:normAutofit fontScale="85000" lnSpcReduction="10000"/>
          </a:bodyPr>
          <a:lstStyle/>
          <a:p>
            <a:pPr marL="0" indent="0">
              <a:buNone/>
            </a:pPr>
            <a:r>
              <a:rPr lang="tr-TR" dirty="0" smtClean="0"/>
              <a:t>	</a:t>
            </a:r>
          </a:p>
          <a:p>
            <a:pPr marL="0" indent="0">
              <a:buNone/>
            </a:pPr>
            <a:r>
              <a:rPr lang="tr-TR" dirty="0" smtClean="0"/>
              <a:t>Her anne baba çocuğuyla ilgili bazı sorumluluklara sahiptir. Örneğin;</a:t>
            </a:r>
          </a:p>
          <a:p>
            <a:pPr>
              <a:buFont typeface="Wingdings" panose="05000000000000000000" pitchFamily="2" charset="2"/>
              <a:buChar char="§"/>
            </a:pPr>
            <a:r>
              <a:rPr lang="tr-TR" dirty="0" smtClean="0"/>
              <a:t>Çocuğun bakımı, korunması, eğitimi, ruh sağlığının </a:t>
            </a:r>
            <a:r>
              <a:rPr lang="tr-TR" dirty="0"/>
              <a:t>zedelenmemesi, masraflarını </a:t>
            </a:r>
            <a:r>
              <a:rPr lang="tr-TR" dirty="0" smtClean="0"/>
              <a:t>karşılayabilme</a:t>
            </a:r>
          </a:p>
          <a:p>
            <a:pPr>
              <a:buFont typeface="Wingdings" panose="05000000000000000000" pitchFamily="2" charset="2"/>
              <a:buChar char="§"/>
            </a:pPr>
            <a:r>
              <a:rPr lang="tr-TR" dirty="0" smtClean="0"/>
              <a:t>Çocukla kaliteli zaman </a:t>
            </a:r>
            <a:r>
              <a:rPr lang="tr-TR" dirty="0"/>
              <a:t>geçirme, sağlıklı bir iletişim kurabilme</a:t>
            </a:r>
            <a:endParaRPr lang="tr-TR" dirty="0" smtClean="0"/>
          </a:p>
          <a:p>
            <a:pPr>
              <a:buFont typeface="Wingdings" panose="05000000000000000000" pitchFamily="2" charset="2"/>
              <a:buChar char="§"/>
            </a:pPr>
            <a:r>
              <a:rPr lang="tr-TR" dirty="0" smtClean="0"/>
              <a:t>Çocuğun hayatı ve geleceği hakkında doğru kararlar alma</a:t>
            </a:r>
          </a:p>
          <a:p>
            <a:pPr>
              <a:buFont typeface="Wingdings" panose="05000000000000000000" pitchFamily="2" charset="2"/>
              <a:buChar char="§"/>
            </a:pPr>
            <a:r>
              <a:rPr lang="tr-TR" dirty="0" smtClean="0"/>
              <a:t>Çocuğa duygusal anlamda destek verebilme</a:t>
            </a:r>
          </a:p>
          <a:p>
            <a:pPr>
              <a:buFont typeface="Wingdings" panose="05000000000000000000" pitchFamily="2" charset="2"/>
              <a:buChar char="§"/>
            </a:pPr>
            <a:endParaRPr lang="tr-TR" dirty="0"/>
          </a:p>
        </p:txBody>
      </p:sp>
    </p:spTree>
    <p:extLst>
      <p:ext uri="{BB962C8B-B14F-4D97-AF65-F5344CB8AC3E}">
        <p14:creationId xmlns:p14="http://schemas.microsoft.com/office/powerpoint/2010/main" val="262414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1640" y="332656"/>
            <a:ext cx="8229600" cy="1858218"/>
          </a:xfrm>
        </p:spPr>
        <p:txBody>
          <a:bodyPr/>
          <a:lstStyle/>
          <a:p>
            <a:r>
              <a:rPr lang="tr-TR" dirty="0" smtClean="0">
                <a:solidFill>
                  <a:srgbClr val="C00000"/>
                </a:solidFill>
              </a:rPr>
              <a:t>Etkili Ebeveynlik Nedir?</a:t>
            </a:r>
            <a:endParaRPr lang="tr-TR" dirty="0">
              <a:solidFill>
                <a:srgbClr val="C00000"/>
              </a:solidFill>
            </a:endParaRPr>
          </a:p>
        </p:txBody>
      </p:sp>
      <p:sp>
        <p:nvSpPr>
          <p:cNvPr id="3" name="İçerik Yer Tutucusu 2"/>
          <p:cNvSpPr>
            <a:spLocks noGrp="1"/>
          </p:cNvSpPr>
          <p:nvPr>
            <p:ph idx="1"/>
          </p:nvPr>
        </p:nvSpPr>
        <p:spPr>
          <a:xfrm>
            <a:off x="457200" y="1844824"/>
            <a:ext cx="8229600" cy="4536504"/>
          </a:xfrm>
        </p:spPr>
        <p:txBody>
          <a:bodyPr>
            <a:normAutofit lnSpcReduction="10000"/>
          </a:bodyPr>
          <a:lstStyle/>
          <a:p>
            <a:pPr marL="0" indent="0">
              <a:buNone/>
            </a:pPr>
            <a:r>
              <a:rPr lang="tr-TR" dirty="0" smtClean="0"/>
              <a:t>Etkili ebeveynlikte;</a:t>
            </a:r>
          </a:p>
          <a:p>
            <a:pPr>
              <a:buFont typeface="Wingdings" panose="05000000000000000000" pitchFamily="2" charset="2"/>
              <a:buChar char="ü"/>
            </a:pPr>
            <a:r>
              <a:rPr lang="tr-TR" dirty="0" smtClean="0"/>
              <a:t>Eşler iş birliği içerisinde hareket ederek çocukların bakımı ve yetiştirilmesinde eşit sorumluluklar </a:t>
            </a:r>
            <a:r>
              <a:rPr lang="tr-TR" dirty="0" smtClean="0"/>
              <a:t>alırlar.</a:t>
            </a:r>
          </a:p>
          <a:p>
            <a:pPr>
              <a:buFont typeface="Wingdings" panose="05000000000000000000" pitchFamily="2" charset="2"/>
              <a:buChar char="ü"/>
            </a:pPr>
            <a:r>
              <a:rPr lang="tr-TR" dirty="0" smtClean="0"/>
              <a:t>Çocukların </a:t>
            </a:r>
            <a:r>
              <a:rPr lang="tr-TR" dirty="0" smtClean="0"/>
              <a:t>bakımı, eğitimi, gelişimi gibi konularda bilgilerini artırmaya çalışırlar.</a:t>
            </a:r>
          </a:p>
          <a:p>
            <a:pPr>
              <a:buFont typeface="Wingdings" panose="05000000000000000000" pitchFamily="2" charset="2"/>
              <a:buChar char="ü"/>
            </a:pPr>
            <a:r>
              <a:rPr lang="tr-TR" dirty="0" smtClean="0"/>
              <a:t>Çocuklarını </a:t>
            </a:r>
            <a:r>
              <a:rPr lang="tr-TR" dirty="0" smtClean="0"/>
              <a:t>sadece </a:t>
            </a:r>
            <a:r>
              <a:rPr lang="tr-TR" dirty="0" smtClean="0"/>
              <a:t>söylediklerini değil söylemediklerini de duyabilmeye, hissetmeye ve anlamaya çalışırlar.</a:t>
            </a:r>
          </a:p>
          <a:p>
            <a:pPr>
              <a:buFont typeface="Wingdings" panose="05000000000000000000" pitchFamily="2" charset="2"/>
              <a:buChar char="ü"/>
            </a:pPr>
            <a:endParaRPr lang="tr-TR" dirty="0" smtClean="0"/>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1182374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2332037"/>
            <a:ext cx="8229600" cy="4525963"/>
          </a:xfrm>
        </p:spPr>
        <p:txBody>
          <a:bodyPr>
            <a:normAutofit/>
          </a:bodyPr>
          <a:lstStyle/>
          <a:p>
            <a:pPr>
              <a:buFont typeface="Wingdings" panose="05000000000000000000" pitchFamily="2" charset="2"/>
              <a:buChar char="ü"/>
            </a:pPr>
            <a:r>
              <a:rPr lang="tr-TR" dirty="0" smtClean="0"/>
              <a:t>Çocuklarını </a:t>
            </a:r>
            <a:r>
              <a:rPr lang="tr-TR" dirty="0"/>
              <a:t>oldukları gibi kabul ederler yani yeteneklerinin ve gelişimlerinin üzerinde beklentilere girmezler</a:t>
            </a:r>
            <a:r>
              <a:rPr lang="tr-TR" dirty="0" smtClean="0"/>
              <a:t>.</a:t>
            </a:r>
          </a:p>
          <a:p>
            <a:pPr>
              <a:buFont typeface="Wingdings" panose="05000000000000000000" pitchFamily="2" charset="2"/>
              <a:buChar char="ü"/>
            </a:pPr>
            <a:r>
              <a:rPr lang="tr-TR" dirty="0" smtClean="0"/>
              <a:t>Çocuklarının hatalarını anlayışla kabul ederler, yapılan hataları bir öğrenme aracı olarak görürler.</a:t>
            </a:r>
          </a:p>
        </p:txBody>
      </p:sp>
    </p:spTree>
    <p:extLst>
      <p:ext uri="{BB962C8B-B14F-4D97-AF65-F5344CB8AC3E}">
        <p14:creationId xmlns:p14="http://schemas.microsoft.com/office/powerpoint/2010/main" val="338067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9406" y="1268760"/>
            <a:ext cx="8229600" cy="1143000"/>
          </a:xfrm>
        </p:spPr>
        <p:txBody>
          <a:bodyPr/>
          <a:lstStyle/>
          <a:p>
            <a:r>
              <a:rPr lang="tr-TR" dirty="0" smtClean="0">
                <a:solidFill>
                  <a:srgbClr val="C00000"/>
                </a:solidFill>
              </a:rPr>
              <a:t>İş </a:t>
            </a:r>
            <a:r>
              <a:rPr lang="tr-TR" dirty="0" err="1" smtClean="0">
                <a:solidFill>
                  <a:srgbClr val="C00000"/>
                </a:solidFill>
              </a:rPr>
              <a:t>Birlikli</a:t>
            </a:r>
            <a:r>
              <a:rPr lang="tr-TR" dirty="0" smtClean="0">
                <a:solidFill>
                  <a:srgbClr val="C00000"/>
                </a:solidFill>
              </a:rPr>
              <a:t> Ebeveynlik Nedir?</a:t>
            </a:r>
            <a:endParaRPr lang="tr-TR" dirty="0">
              <a:solidFill>
                <a:srgbClr val="C00000"/>
              </a:solidFill>
            </a:endParaRPr>
          </a:p>
        </p:txBody>
      </p:sp>
      <p:sp>
        <p:nvSpPr>
          <p:cNvPr id="3" name="İçerik Yer Tutucusu 2"/>
          <p:cNvSpPr>
            <a:spLocks noGrp="1"/>
          </p:cNvSpPr>
          <p:nvPr>
            <p:ph idx="1"/>
          </p:nvPr>
        </p:nvSpPr>
        <p:spPr>
          <a:xfrm>
            <a:off x="395536" y="1630907"/>
            <a:ext cx="8229600" cy="4525963"/>
          </a:xfrm>
        </p:spPr>
        <p:txBody>
          <a:bodyPr>
            <a:normAutofit/>
          </a:bodyPr>
          <a:lstStyle/>
          <a:p>
            <a:pPr marL="0" indent="0">
              <a:buNone/>
            </a:pPr>
            <a:endParaRPr lang="tr-TR" dirty="0" smtClean="0"/>
          </a:p>
          <a:p>
            <a:pPr marL="0" indent="0">
              <a:buNone/>
            </a:pPr>
            <a:r>
              <a:rPr lang="tr-TR" dirty="0" smtClean="0"/>
              <a:t>	Ebeveynlik, boşanmış olsalar bile anne baba arasında iş birliğini gerekli kılan bir sorumluluktur. </a:t>
            </a:r>
            <a:r>
              <a:rPr lang="tr-TR" dirty="0"/>
              <a:t>İ</a:t>
            </a:r>
            <a:r>
              <a:rPr lang="tr-TR" dirty="0" smtClean="0"/>
              <a:t>ş </a:t>
            </a:r>
            <a:r>
              <a:rPr lang="tr-TR" dirty="0"/>
              <a:t>birliği içerisinde olan ebeveynler: </a:t>
            </a:r>
            <a:endParaRPr lang="tr-TR" dirty="0" smtClean="0"/>
          </a:p>
          <a:p>
            <a:pPr marL="0" indent="0">
              <a:buNone/>
            </a:pPr>
            <a:r>
              <a:rPr lang="tr-TR" dirty="0" smtClean="0"/>
              <a:t>• </a:t>
            </a:r>
            <a:r>
              <a:rPr lang="tr-TR" dirty="0"/>
              <a:t>Çocuklarıyla ilgili neyin iyi olduğuna beraberce karar </a:t>
            </a:r>
            <a:r>
              <a:rPr lang="tr-TR" dirty="0" smtClean="0"/>
              <a:t>verip, birbirlerinin </a:t>
            </a:r>
            <a:r>
              <a:rPr lang="tr-TR" dirty="0"/>
              <a:t>annelik ve babalık haklarına saygı </a:t>
            </a:r>
            <a:r>
              <a:rPr lang="tr-TR" dirty="0" smtClean="0"/>
              <a:t>duyarlar. </a:t>
            </a:r>
            <a:endParaRPr lang="tr-TR" dirty="0"/>
          </a:p>
        </p:txBody>
      </p:sp>
    </p:spTree>
    <p:extLst>
      <p:ext uri="{BB962C8B-B14F-4D97-AF65-F5344CB8AC3E}">
        <p14:creationId xmlns:p14="http://schemas.microsoft.com/office/powerpoint/2010/main" val="2430703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4557" y="1628800"/>
            <a:ext cx="8229600" cy="1143000"/>
          </a:xfrm>
        </p:spPr>
        <p:txBody>
          <a:bodyPr>
            <a:normAutofit fontScale="90000"/>
          </a:bodyPr>
          <a:lstStyle/>
          <a:p>
            <a:r>
              <a:rPr lang="tr-TR" dirty="0">
                <a:solidFill>
                  <a:srgbClr val="C00000"/>
                </a:solidFill>
              </a:rPr>
              <a:t>Çocuklar Neden Büyükanne ve Büyükbabalarını Çok Sever?</a:t>
            </a:r>
          </a:p>
        </p:txBody>
      </p:sp>
      <p:sp>
        <p:nvSpPr>
          <p:cNvPr id="3" name="İçerik Yer Tutucusu 2"/>
          <p:cNvSpPr>
            <a:spLocks noGrp="1"/>
          </p:cNvSpPr>
          <p:nvPr>
            <p:ph idx="1"/>
          </p:nvPr>
        </p:nvSpPr>
        <p:spPr>
          <a:xfrm>
            <a:off x="179512" y="3501008"/>
            <a:ext cx="8229600" cy="2653755"/>
          </a:xfrm>
        </p:spPr>
        <p:txBody>
          <a:bodyPr>
            <a:normAutofit/>
          </a:bodyPr>
          <a:lstStyle/>
          <a:p>
            <a:pPr marL="0" indent="0">
              <a:buNone/>
            </a:pPr>
            <a:r>
              <a:rPr lang="tr-TR" dirty="0"/>
              <a:t>	</a:t>
            </a:r>
            <a:r>
              <a:rPr lang="tr-TR" dirty="0" smtClean="0"/>
              <a:t>Büyük </a:t>
            </a:r>
            <a:r>
              <a:rPr lang="tr-TR" dirty="0"/>
              <a:t>ebeveynler, torunları ne hata yaparsa yapsın, yaşlarının da verdiği olgunlukla, anlayış ve hoşgörüyle karşılarlar. İşte büyüme çağındaki bir çocuğun tam da ihtiyacı olan şey! </a:t>
            </a:r>
          </a:p>
        </p:txBody>
      </p:sp>
    </p:spTree>
    <p:extLst>
      <p:ext uri="{BB962C8B-B14F-4D97-AF65-F5344CB8AC3E}">
        <p14:creationId xmlns:p14="http://schemas.microsoft.com/office/powerpoint/2010/main" val="3194218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Dikkat !</a:t>
            </a:r>
            <a:endParaRPr lang="tr-TR" dirty="0">
              <a:solidFill>
                <a:srgbClr val="C00000"/>
              </a:solidFill>
            </a:endParaRPr>
          </a:p>
        </p:txBody>
      </p:sp>
      <p:sp>
        <p:nvSpPr>
          <p:cNvPr id="3" name="İçerik Yer Tutucusu 2"/>
          <p:cNvSpPr>
            <a:spLocks noGrp="1"/>
          </p:cNvSpPr>
          <p:nvPr>
            <p:ph idx="1"/>
          </p:nvPr>
        </p:nvSpPr>
        <p:spPr>
          <a:xfrm>
            <a:off x="107504" y="1988840"/>
            <a:ext cx="8280920" cy="4137323"/>
          </a:xfrm>
        </p:spPr>
        <p:txBody>
          <a:bodyPr>
            <a:normAutofit fontScale="70000" lnSpcReduction="20000"/>
          </a:bodyPr>
          <a:lstStyle/>
          <a:p>
            <a:pPr algn="just">
              <a:buFont typeface="Wingdings" panose="05000000000000000000" pitchFamily="2" charset="2"/>
              <a:buChar char="v"/>
            </a:pPr>
            <a:r>
              <a:rPr lang="tr-TR" dirty="0" smtClean="0"/>
              <a:t>Çocuğunuzun </a:t>
            </a:r>
            <a:r>
              <a:rPr lang="tr-TR" dirty="0"/>
              <a:t>evde kaldığı kısıtlı sürede, huzurlu ve mutlu olmasına gayret edin. </a:t>
            </a:r>
            <a:endParaRPr lang="tr-TR" dirty="0" smtClean="0"/>
          </a:p>
          <a:p>
            <a:pPr algn="just">
              <a:buFont typeface="Wingdings" panose="05000000000000000000" pitchFamily="2" charset="2"/>
              <a:buChar char="v"/>
            </a:pPr>
            <a:r>
              <a:rPr lang="tr-TR" dirty="0" smtClean="0"/>
              <a:t>Gün </a:t>
            </a:r>
            <a:r>
              <a:rPr lang="tr-TR" dirty="0"/>
              <a:t>boyunca çeşitli sebeplerle çocuğunuza pek çok cümle kuruyorsunuz. Bu cümlelerin ne kadarı eleştiri, yargılama, şikâyet, </a:t>
            </a:r>
            <a:r>
              <a:rPr lang="tr-TR" dirty="0" err="1"/>
              <a:t>beğenmezlik</a:t>
            </a:r>
            <a:r>
              <a:rPr lang="tr-TR" dirty="0"/>
              <a:t> içeriyor? Ne kadarı sevgi, destekleme, şefkat, güven, anlayış içeriyor? </a:t>
            </a:r>
            <a:r>
              <a:rPr lang="tr-TR" dirty="0" smtClean="0"/>
              <a:t>Düşünün!</a:t>
            </a:r>
          </a:p>
          <a:p>
            <a:pPr algn="just">
              <a:buFont typeface="Wingdings" panose="05000000000000000000" pitchFamily="2" charset="2"/>
              <a:buChar char="v"/>
            </a:pPr>
            <a:r>
              <a:rPr lang="tr-TR" dirty="0" smtClean="0"/>
              <a:t>Çocuklarınızın </a:t>
            </a:r>
            <a:r>
              <a:rPr lang="tr-TR" dirty="0"/>
              <a:t>size karşı duygularını rahatça </a:t>
            </a:r>
            <a:r>
              <a:rPr lang="tr-TR" dirty="0" smtClean="0"/>
              <a:t>anlatmalarına </a:t>
            </a:r>
            <a:r>
              <a:rPr lang="tr-TR" dirty="0"/>
              <a:t>izin </a:t>
            </a:r>
            <a:r>
              <a:rPr lang="tr-TR" dirty="0" smtClean="0"/>
              <a:t>verin.</a:t>
            </a:r>
          </a:p>
          <a:p>
            <a:pPr algn="just">
              <a:buFont typeface="Wingdings" panose="05000000000000000000" pitchFamily="2" charset="2"/>
              <a:buChar char="v"/>
            </a:pPr>
            <a:r>
              <a:rPr lang="tr-TR" dirty="0" smtClean="0"/>
              <a:t>İyi </a:t>
            </a:r>
            <a:r>
              <a:rPr lang="tr-TR" dirty="0"/>
              <a:t>anne baba olmak, çocuğun her istediğini yerine getirmek, onu oyuncaklara boğmak, tıka basa doyurmak, elinde tabakla peşinde dolaşmak, yeterince büyüdüğü hâlde onun yerine ayakkabısını bağlamak, kıyafetlerini giydirmek vb. değildir. Böyle bir </a:t>
            </a:r>
            <a:r>
              <a:rPr lang="tr-TR" dirty="0" smtClean="0"/>
              <a:t>yaklaşım </a:t>
            </a:r>
            <a:r>
              <a:rPr lang="tr-TR" dirty="0"/>
              <a:t>ancak çocuğunuzun kişilik gelişimini zedelemenize sebep olur</a:t>
            </a:r>
            <a:r>
              <a:rPr lang="tr-TR" dirty="0" smtClean="0"/>
              <a:t>.</a:t>
            </a:r>
            <a:endParaRPr lang="tr-TR" dirty="0"/>
          </a:p>
        </p:txBody>
      </p:sp>
    </p:spTree>
    <p:extLst>
      <p:ext uri="{BB962C8B-B14F-4D97-AF65-F5344CB8AC3E}">
        <p14:creationId xmlns:p14="http://schemas.microsoft.com/office/powerpoint/2010/main" val="26693617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1459</TotalTime>
  <Words>1411</Words>
  <Application>Microsoft Office PowerPoint</Application>
  <PresentationFormat>Ekran Gösterisi (4:3)</PresentationFormat>
  <Paragraphs>153</Paragraphs>
  <Slides>35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35</vt:i4>
      </vt:variant>
    </vt:vector>
  </HeadingPairs>
  <TitlesOfParts>
    <vt:vector size="39" baseType="lpstr">
      <vt:lpstr>Arial</vt:lpstr>
      <vt:lpstr>Calibri</vt:lpstr>
      <vt:lpstr>Wingdings</vt:lpstr>
      <vt:lpstr>Ofis Teması</vt:lpstr>
      <vt:lpstr>ETKİLİ VE YETKİN EBEVEYNLİK</vt:lpstr>
      <vt:lpstr>PowerPoint Sunusu</vt:lpstr>
      <vt:lpstr>İçerik</vt:lpstr>
      <vt:lpstr>Ebeveynin Sorumlulukları Nelerdir?</vt:lpstr>
      <vt:lpstr>Etkili Ebeveynlik Nedir?</vt:lpstr>
      <vt:lpstr>PowerPoint Sunusu</vt:lpstr>
      <vt:lpstr>İş Birlikli Ebeveynlik Nedir?</vt:lpstr>
      <vt:lpstr>Çocuklar Neden Büyükanne ve Büyükbabalarını Çok Sever?</vt:lpstr>
      <vt:lpstr>Dikkat !</vt:lpstr>
      <vt:lpstr>Tutarsız Anne Baba Tutumu Nedir?</vt:lpstr>
      <vt:lpstr>PowerPoint Sunusu</vt:lpstr>
      <vt:lpstr>Çocuğunuzu Dinleyin!</vt:lpstr>
      <vt:lpstr>PowerPoint Sunusu</vt:lpstr>
      <vt:lpstr>Ebeveyn Arabulucuğu</vt:lpstr>
      <vt:lpstr>Adım Adım Arabuluculuk </vt:lpstr>
      <vt:lpstr>Babalar Dikkat!</vt:lpstr>
      <vt:lpstr>Tek Ebeveynlik</vt:lpstr>
      <vt:lpstr>Bir Çocuğa Kardeşinin Olacağı Nasıl Söylenir?</vt:lpstr>
      <vt:lpstr>Kötü Bir Çocuk Yetiştirmenin Yolları</vt:lpstr>
      <vt:lpstr>PowerPoint Sunusu</vt:lpstr>
      <vt:lpstr>Ayna Tekniği</vt:lpstr>
      <vt:lpstr>Çocuğunuz Kardeşini Kıskanıyor Olabilir mi?</vt:lpstr>
      <vt:lpstr>Sen Büyüksün, Oyuncağını Kardeşine Ver!</vt:lpstr>
      <vt:lpstr>Biz de Çocuk Büyüttük!</vt:lpstr>
      <vt:lpstr>Aile büyükleri veya akrabalardan çocuk yetiştirme konusunda yardım talep etmeyi düşünen anne babalar</vt:lpstr>
      <vt:lpstr>İmdat Çocuğum Ergenlik Çağında!</vt:lpstr>
      <vt:lpstr>Yaşam Boyu Değişen Rollere Uyum</vt:lpstr>
      <vt:lpstr>PowerPoint Sunusu</vt:lpstr>
      <vt:lpstr>UNUTMAYIN !</vt:lpstr>
      <vt:lpstr>Çocuklar Büyüdüğünde…</vt:lpstr>
      <vt:lpstr>Altın Yıllar </vt:lpstr>
      <vt:lpstr>Büyük Ebeveynlik </vt:lpstr>
      <vt:lpstr>Torun Sahiplerine Öneriler</vt:lpstr>
      <vt:lpstr>Sizin Büyük Ebeveynlik Stiliniz Hangisi?</vt:lpstr>
      <vt:lpstr>Dinlediğiniz İçin Teşekkür Ederim.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Kadına Yönelik Şiddete Karşı Uluslararası Mücadele Günü</dc:title>
  <dc:creator>Toshiba</dc:creator>
  <cp:lastModifiedBy>Mustafa Ozdemir2</cp:lastModifiedBy>
  <cp:revision>152</cp:revision>
  <dcterms:created xsi:type="dcterms:W3CDTF">2013-11-24T14:00:19Z</dcterms:created>
  <dcterms:modified xsi:type="dcterms:W3CDTF">2017-11-08T14:15:39Z</dcterms:modified>
</cp:coreProperties>
</file>